
<file path=[Content_Types].xml><?xml version="1.0" encoding="utf-8"?>
<Types xmlns="http://schemas.openxmlformats.org/package/2006/content-types">
  <Default Extension="png" ContentType="image/png"/>
  <Default Extension="webp" ContentType="image/png"/>
  <Default Extension="jpeg" ContentType="image/jpeg"/>
  <Default Extension="rels" ContentType="application/vnd.openxmlformats-package.relationships+xml"/>
  <Default Extension="xml" ContentType="application/xml"/>
  <Default Extension="ppm"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75" r:id="rId3"/>
    <p:sldId id="257" r:id="rId4"/>
    <p:sldId id="278" r:id="rId5"/>
    <p:sldId id="282" r:id="rId6"/>
    <p:sldId id="276" r:id="rId7"/>
    <p:sldId id="277" r:id="rId8"/>
    <p:sldId id="279" r:id="rId9"/>
    <p:sldId id="280" r:id="rId10"/>
    <p:sldId id="281" r:id="rId11"/>
    <p:sldId id="261" r:id="rId12"/>
    <p:sldId id="283" r:id="rId13"/>
    <p:sldId id="285" r:id="rId14"/>
    <p:sldId id="284" r:id="rId15"/>
    <p:sldId id="286" r:id="rId16"/>
    <p:sldId id="287" r:id="rId17"/>
    <p:sldId id="288" r:id="rId18"/>
    <p:sldId id="289" r:id="rId19"/>
    <p:sldId id="290" r:id="rId20"/>
    <p:sldId id="291" r:id="rId21"/>
    <p:sldId id="292" r:id="rId22"/>
    <p:sldId id="293" r:id="rId23"/>
    <p:sldId id="294" r:id="rId24"/>
    <p:sldId id="269"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562B0"/>
    <a:srgbClr val="19458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9" d="100"/>
          <a:sy n="79" d="100"/>
        </p:scale>
        <p:origin x="420"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6A205720-569F-4542-86A5-BAEF8A062B21}" type="datetimeFigureOut">
              <a:rPr lang="en-US" smtClean="0"/>
              <a:t>12/25/2021</a:t>
            </a:fld>
            <a:endParaRPr lang="en-US"/>
          </a:p>
        </p:txBody>
      </p:sp>
      <p:sp>
        <p:nvSpPr>
          <p:cNvPr id="5" name="Footer Placeholder 4"/>
          <p:cNvSpPr>
            <a:spLocks noGrp="1"/>
          </p:cNvSpPr>
          <p:nvPr>
            <p:ph type="ftr" sz="quarter" idx="11"/>
          </p:nvPr>
        </p:nvSpPr>
        <p:spPr>
          <a:xfrm>
            <a:off x="1371600" y="4323845"/>
            <a:ext cx="6400800" cy="365125"/>
          </a:xfrm>
        </p:spPr>
        <p:txBody>
          <a:bodyPr/>
          <a:lstStyle/>
          <a:p>
            <a:endParaRPr lang="en-US"/>
          </a:p>
        </p:txBody>
      </p:sp>
      <p:sp>
        <p:nvSpPr>
          <p:cNvPr id="6" name="Slide Number Placeholder 5"/>
          <p:cNvSpPr>
            <a:spLocks noGrp="1"/>
          </p:cNvSpPr>
          <p:nvPr>
            <p:ph type="sldNum" sz="quarter" idx="12"/>
          </p:nvPr>
        </p:nvSpPr>
        <p:spPr>
          <a:xfrm>
            <a:off x="8077200" y="1430866"/>
            <a:ext cx="2743200" cy="365125"/>
          </a:xfrm>
        </p:spPr>
        <p:txBody>
          <a:bodyPr/>
          <a:lstStyle/>
          <a:p>
            <a:fld id="{FFC9A98C-843A-4D6A-A634-5C3B7C6144C0}" type="slidenum">
              <a:rPr lang="en-US" smtClean="0"/>
              <a:t>‹#›</a:t>
            </a:fld>
            <a:endParaRPr lang="en-US"/>
          </a:p>
        </p:txBody>
      </p:sp>
    </p:spTree>
    <p:extLst>
      <p:ext uri="{BB962C8B-B14F-4D97-AF65-F5344CB8AC3E}">
        <p14:creationId xmlns:p14="http://schemas.microsoft.com/office/powerpoint/2010/main" val="12065933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A205720-569F-4542-86A5-BAEF8A062B21}" type="datetimeFigureOut">
              <a:rPr lang="en-US" smtClean="0"/>
              <a:t>12/25/2021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FC9A98C-843A-4D6A-A634-5C3B7C6144C0}" type="slidenum">
              <a:rPr lang="en-US" smtClean="0"/>
              <a:t>‹#›</a:t>
            </a:fld>
            <a:endParaRPr lang="en-US"/>
          </a:p>
        </p:txBody>
      </p:sp>
    </p:spTree>
    <p:extLst>
      <p:ext uri="{BB962C8B-B14F-4D97-AF65-F5344CB8AC3E}">
        <p14:creationId xmlns:p14="http://schemas.microsoft.com/office/powerpoint/2010/main" val="19011967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6A205720-569F-4542-86A5-BAEF8A062B21}" type="datetimeFigureOut">
              <a:rPr lang="en-US" smtClean="0"/>
              <a:t>12/25/2021</a:t>
            </a:fld>
            <a:endParaRPr lang="en-US"/>
          </a:p>
        </p:txBody>
      </p:sp>
      <p:sp>
        <p:nvSpPr>
          <p:cNvPr id="6" name="Footer Placeholder 5"/>
          <p:cNvSpPr>
            <a:spLocks noGrp="1"/>
          </p:cNvSpPr>
          <p:nvPr>
            <p:ph type="ftr" sz="quarter" idx="11"/>
          </p:nvPr>
        </p:nvSpPr>
        <p:spPr>
          <a:xfrm>
            <a:off x="685800" y="379941"/>
            <a:ext cx="6991492" cy="365125"/>
          </a:xfrm>
        </p:spPr>
        <p:txBody>
          <a:bodyPr/>
          <a:lstStyle/>
          <a:p>
            <a:endParaRPr lang="en-US"/>
          </a:p>
        </p:txBody>
      </p:sp>
      <p:sp>
        <p:nvSpPr>
          <p:cNvPr id="7" name="Slide Number Placeholder 6"/>
          <p:cNvSpPr>
            <a:spLocks noGrp="1"/>
          </p:cNvSpPr>
          <p:nvPr>
            <p:ph type="sldNum" sz="quarter" idx="12"/>
          </p:nvPr>
        </p:nvSpPr>
        <p:spPr>
          <a:xfrm>
            <a:off x="10862452" y="381000"/>
            <a:ext cx="643748" cy="365125"/>
          </a:xfrm>
        </p:spPr>
        <p:txBody>
          <a:bodyPr/>
          <a:lstStyle/>
          <a:p>
            <a:fld id="{FFC9A98C-843A-4D6A-A634-5C3B7C6144C0}" type="slidenum">
              <a:rPr lang="en-US" smtClean="0"/>
              <a:t>‹#›</a:t>
            </a:fld>
            <a:endParaRPr lang="en-US"/>
          </a:p>
        </p:txBody>
      </p:sp>
    </p:spTree>
    <p:extLst>
      <p:ext uri="{BB962C8B-B14F-4D97-AF65-F5344CB8AC3E}">
        <p14:creationId xmlns:p14="http://schemas.microsoft.com/office/powerpoint/2010/main" val="9507841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3" name="Picture 12"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6A205720-569F-4542-86A5-BAEF8A062B21}" type="datetimeFigureOut">
              <a:rPr lang="en-US" smtClean="0"/>
              <a:t>12/25/2021</a:t>
            </a:fld>
            <a:endParaRPr lang="en-US"/>
          </a:p>
        </p:txBody>
      </p:sp>
      <p:sp>
        <p:nvSpPr>
          <p:cNvPr id="6" name="Footer Placeholder 5"/>
          <p:cNvSpPr>
            <a:spLocks noGrp="1"/>
          </p:cNvSpPr>
          <p:nvPr>
            <p:ph type="ftr" sz="quarter" idx="11"/>
          </p:nvPr>
        </p:nvSpPr>
        <p:spPr>
          <a:xfrm>
            <a:off x="685800" y="379941"/>
            <a:ext cx="6991492" cy="365125"/>
          </a:xfrm>
        </p:spPr>
        <p:txBody>
          <a:bodyPr/>
          <a:lstStyle/>
          <a:p>
            <a:endParaRPr lang="en-US"/>
          </a:p>
        </p:txBody>
      </p:sp>
      <p:sp>
        <p:nvSpPr>
          <p:cNvPr id="7" name="Slide Number Placeholder 6"/>
          <p:cNvSpPr>
            <a:spLocks noGrp="1"/>
          </p:cNvSpPr>
          <p:nvPr>
            <p:ph type="sldNum" sz="quarter" idx="12"/>
          </p:nvPr>
        </p:nvSpPr>
        <p:spPr>
          <a:xfrm>
            <a:off x="10862452" y="381000"/>
            <a:ext cx="643748" cy="365125"/>
          </a:xfrm>
        </p:spPr>
        <p:txBody>
          <a:bodyPr/>
          <a:lstStyle/>
          <a:p>
            <a:fld id="{FFC9A98C-843A-4D6A-A634-5C3B7C6144C0}" type="slidenum">
              <a:rPr lang="en-US" smtClean="0"/>
              <a:t>‹#›</a:t>
            </a:fld>
            <a:endParaRPr lang="en-US"/>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88403359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6A205720-569F-4542-86A5-BAEF8A062B21}" type="datetimeFigureOut">
              <a:rPr lang="en-US" smtClean="0"/>
              <a:t>12/25/2021</a:t>
            </a:fld>
            <a:endParaRPr lang="en-US"/>
          </a:p>
        </p:txBody>
      </p:sp>
      <p:sp>
        <p:nvSpPr>
          <p:cNvPr id="6" name="Footer Placeholder 5"/>
          <p:cNvSpPr>
            <a:spLocks noGrp="1"/>
          </p:cNvSpPr>
          <p:nvPr>
            <p:ph type="ftr" sz="quarter" idx="11"/>
          </p:nvPr>
        </p:nvSpPr>
        <p:spPr>
          <a:xfrm>
            <a:off x="685800" y="378883"/>
            <a:ext cx="6991492" cy="365125"/>
          </a:xfrm>
        </p:spPr>
        <p:txBody>
          <a:bodyPr/>
          <a:lstStyle/>
          <a:p>
            <a:endParaRPr lang="en-US"/>
          </a:p>
        </p:txBody>
      </p:sp>
      <p:sp>
        <p:nvSpPr>
          <p:cNvPr id="7" name="Slide Number Placeholder 6"/>
          <p:cNvSpPr>
            <a:spLocks noGrp="1"/>
          </p:cNvSpPr>
          <p:nvPr>
            <p:ph type="sldNum" sz="quarter" idx="12"/>
          </p:nvPr>
        </p:nvSpPr>
        <p:spPr>
          <a:xfrm>
            <a:off x="10862452" y="381000"/>
            <a:ext cx="643748" cy="365125"/>
          </a:xfrm>
        </p:spPr>
        <p:txBody>
          <a:bodyPr/>
          <a:lstStyle/>
          <a:p>
            <a:fld id="{FFC9A98C-843A-4D6A-A634-5C3B7C6144C0}" type="slidenum">
              <a:rPr lang="en-US" smtClean="0"/>
              <a:t>‹#›</a:t>
            </a:fld>
            <a:endParaRPr lang="en-US"/>
          </a:p>
        </p:txBody>
      </p:sp>
    </p:spTree>
    <p:extLst>
      <p:ext uri="{BB962C8B-B14F-4D97-AF65-F5344CB8AC3E}">
        <p14:creationId xmlns:p14="http://schemas.microsoft.com/office/powerpoint/2010/main" val="88662694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6A205720-569F-4542-86A5-BAEF8A062B21}" type="datetimeFigureOut">
              <a:rPr lang="en-US" smtClean="0"/>
              <a:t>12/25/2021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FC9A98C-843A-4D6A-A634-5C3B7C6144C0}" type="slidenum">
              <a:rPr lang="en-US" smtClean="0"/>
              <a:t>‹#›</a:t>
            </a:fld>
            <a:endParaRPr lang="en-US"/>
          </a:p>
        </p:txBody>
      </p:sp>
    </p:spTree>
    <p:extLst>
      <p:ext uri="{BB962C8B-B14F-4D97-AF65-F5344CB8AC3E}">
        <p14:creationId xmlns:p14="http://schemas.microsoft.com/office/powerpoint/2010/main" val="365418078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6A205720-569F-4542-86A5-BAEF8A062B21}" type="datetimeFigureOut">
              <a:rPr lang="en-US" smtClean="0"/>
              <a:t>12/25/2021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FC9A98C-843A-4D6A-A634-5C3B7C6144C0}" type="slidenum">
              <a:rPr lang="en-US" smtClean="0"/>
              <a:t>‹#›</a:t>
            </a:fld>
            <a:endParaRPr lang="en-US"/>
          </a:p>
        </p:txBody>
      </p:sp>
    </p:spTree>
    <p:extLst>
      <p:ext uri="{BB962C8B-B14F-4D97-AF65-F5344CB8AC3E}">
        <p14:creationId xmlns:p14="http://schemas.microsoft.com/office/powerpoint/2010/main" val="263203550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A205720-569F-4542-86A5-BAEF8A062B21}" type="datetimeFigureOut">
              <a:rPr lang="en-US" smtClean="0"/>
              <a:t>12/25/2021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FC9A98C-843A-4D6A-A634-5C3B7C6144C0}" type="slidenum">
              <a:rPr lang="en-US" smtClean="0"/>
              <a:t>‹#›</a:t>
            </a:fld>
            <a:endParaRPr lang="en-US"/>
          </a:p>
        </p:txBody>
      </p:sp>
    </p:spTree>
    <p:extLst>
      <p:ext uri="{BB962C8B-B14F-4D97-AF65-F5344CB8AC3E}">
        <p14:creationId xmlns:p14="http://schemas.microsoft.com/office/powerpoint/2010/main" val="6723635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6A205720-569F-4542-86A5-BAEF8A062B21}" type="datetimeFigureOut">
              <a:rPr lang="en-US" smtClean="0"/>
              <a:t>12/25/2021</a:t>
            </a:fld>
            <a:endParaRPr lang="en-US"/>
          </a:p>
        </p:txBody>
      </p:sp>
      <p:sp>
        <p:nvSpPr>
          <p:cNvPr id="5" name="Footer Placeholder 4"/>
          <p:cNvSpPr>
            <a:spLocks noGrp="1"/>
          </p:cNvSpPr>
          <p:nvPr>
            <p:ph type="ftr" sz="quarter" idx="11"/>
          </p:nvPr>
        </p:nvSpPr>
        <p:spPr>
          <a:xfrm>
            <a:off x="685800" y="381000"/>
            <a:ext cx="6991492" cy="365125"/>
          </a:xfrm>
        </p:spPr>
        <p:txBody>
          <a:bodyPr/>
          <a:lstStyle/>
          <a:p>
            <a:endParaRPr lang="en-US"/>
          </a:p>
        </p:txBody>
      </p:sp>
      <p:sp>
        <p:nvSpPr>
          <p:cNvPr id="6" name="Slide Number Placeholder 5"/>
          <p:cNvSpPr>
            <a:spLocks noGrp="1"/>
          </p:cNvSpPr>
          <p:nvPr>
            <p:ph type="sldNum" sz="quarter" idx="12"/>
          </p:nvPr>
        </p:nvSpPr>
        <p:spPr>
          <a:xfrm>
            <a:off x="10862452" y="381000"/>
            <a:ext cx="643748" cy="365125"/>
          </a:xfrm>
        </p:spPr>
        <p:txBody>
          <a:bodyPr/>
          <a:lstStyle/>
          <a:p>
            <a:fld id="{FFC9A98C-843A-4D6A-A634-5C3B7C6144C0}" type="slidenum">
              <a:rPr lang="en-US" smtClean="0"/>
              <a:t>‹#›</a:t>
            </a:fld>
            <a:endParaRPr lang="en-US"/>
          </a:p>
        </p:txBody>
      </p:sp>
    </p:spTree>
    <p:extLst>
      <p:ext uri="{BB962C8B-B14F-4D97-AF65-F5344CB8AC3E}">
        <p14:creationId xmlns:p14="http://schemas.microsoft.com/office/powerpoint/2010/main" val="25999444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A205720-569F-4542-86A5-BAEF8A062B21}" type="datetimeFigureOut">
              <a:rPr lang="en-US" smtClean="0"/>
              <a:t>12/25/2021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FC9A98C-843A-4D6A-A634-5C3B7C6144C0}" type="slidenum">
              <a:rPr lang="en-US" smtClean="0"/>
              <a:t>‹#›</a:t>
            </a:fld>
            <a:endParaRPr lang="en-US"/>
          </a:p>
        </p:txBody>
      </p:sp>
    </p:spTree>
    <p:extLst>
      <p:ext uri="{BB962C8B-B14F-4D97-AF65-F5344CB8AC3E}">
        <p14:creationId xmlns:p14="http://schemas.microsoft.com/office/powerpoint/2010/main" val="42071280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6A205720-569F-4542-86A5-BAEF8A062B21}" type="datetimeFigureOut">
              <a:rPr lang="en-US" smtClean="0"/>
              <a:t>12/25/2021</a:t>
            </a:fld>
            <a:endParaRPr lang="en-US"/>
          </a:p>
        </p:txBody>
      </p:sp>
      <p:sp>
        <p:nvSpPr>
          <p:cNvPr id="5" name="Footer Placeholder 4"/>
          <p:cNvSpPr>
            <a:spLocks noGrp="1"/>
          </p:cNvSpPr>
          <p:nvPr>
            <p:ph type="ftr" sz="quarter" idx="11"/>
          </p:nvPr>
        </p:nvSpPr>
        <p:spPr>
          <a:xfrm>
            <a:off x="685800" y="381001"/>
            <a:ext cx="6991492" cy="364065"/>
          </a:xfrm>
        </p:spPr>
        <p:txBody>
          <a:bodyPr/>
          <a:lstStyle/>
          <a:p>
            <a:endParaRPr lang="en-US"/>
          </a:p>
        </p:txBody>
      </p:sp>
      <p:sp>
        <p:nvSpPr>
          <p:cNvPr id="6" name="Slide Number Placeholder 5"/>
          <p:cNvSpPr>
            <a:spLocks noGrp="1"/>
          </p:cNvSpPr>
          <p:nvPr>
            <p:ph type="sldNum" sz="quarter" idx="12"/>
          </p:nvPr>
        </p:nvSpPr>
        <p:spPr>
          <a:xfrm>
            <a:off x="10862452" y="381000"/>
            <a:ext cx="643748" cy="365125"/>
          </a:xfrm>
        </p:spPr>
        <p:txBody>
          <a:bodyPr/>
          <a:lstStyle/>
          <a:p>
            <a:fld id="{FFC9A98C-843A-4D6A-A634-5C3B7C6144C0}" type="slidenum">
              <a:rPr lang="en-US" smtClean="0"/>
              <a:t>‹#›</a:t>
            </a:fld>
            <a:endParaRPr lang="en-US"/>
          </a:p>
        </p:txBody>
      </p:sp>
    </p:spTree>
    <p:extLst>
      <p:ext uri="{BB962C8B-B14F-4D97-AF65-F5344CB8AC3E}">
        <p14:creationId xmlns:p14="http://schemas.microsoft.com/office/powerpoint/2010/main" val="18914989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A205720-569F-4542-86A5-BAEF8A062B21}" type="datetimeFigureOut">
              <a:rPr lang="en-US" smtClean="0"/>
              <a:t>12/25/2021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FC9A98C-843A-4D6A-A634-5C3B7C6144C0}" type="slidenum">
              <a:rPr lang="en-US" smtClean="0"/>
              <a:t>‹#›</a:t>
            </a:fld>
            <a:endParaRPr lang="en-US"/>
          </a:p>
        </p:txBody>
      </p:sp>
    </p:spTree>
    <p:extLst>
      <p:ext uri="{BB962C8B-B14F-4D97-AF65-F5344CB8AC3E}">
        <p14:creationId xmlns:p14="http://schemas.microsoft.com/office/powerpoint/2010/main" val="30411862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A205720-569F-4542-86A5-BAEF8A062B21}" type="datetimeFigureOut">
              <a:rPr lang="en-US" smtClean="0"/>
              <a:t>12/25/2021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FC9A98C-843A-4D6A-A634-5C3B7C6144C0}" type="slidenum">
              <a:rPr lang="en-US" smtClean="0"/>
              <a:t>‹#›</a:t>
            </a:fld>
            <a:endParaRPr lang="en-US"/>
          </a:p>
        </p:txBody>
      </p:sp>
    </p:spTree>
    <p:extLst>
      <p:ext uri="{BB962C8B-B14F-4D97-AF65-F5344CB8AC3E}">
        <p14:creationId xmlns:p14="http://schemas.microsoft.com/office/powerpoint/2010/main" val="6393875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A205720-569F-4542-86A5-BAEF8A062B21}" type="datetimeFigureOut">
              <a:rPr lang="en-US" smtClean="0"/>
              <a:t>12/25/2021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FC9A98C-843A-4D6A-A634-5C3B7C6144C0}" type="slidenum">
              <a:rPr lang="en-US" smtClean="0"/>
              <a:t>‹#›</a:t>
            </a:fld>
            <a:endParaRPr lang="en-US"/>
          </a:p>
        </p:txBody>
      </p:sp>
    </p:spTree>
    <p:extLst>
      <p:ext uri="{BB962C8B-B14F-4D97-AF65-F5344CB8AC3E}">
        <p14:creationId xmlns:p14="http://schemas.microsoft.com/office/powerpoint/2010/main" val="29650725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A205720-569F-4542-86A5-BAEF8A062B21}" type="datetimeFigureOut">
              <a:rPr lang="en-US" smtClean="0"/>
              <a:t>12/25/2021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FC9A98C-843A-4D6A-A634-5C3B7C6144C0}" type="slidenum">
              <a:rPr lang="en-US" smtClean="0"/>
              <a:t>‹#›</a:t>
            </a:fld>
            <a:endParaRPr lang="en-US"/>
          </a:p>
        </p:txBody>
      </p:sp>
    </p:spTree>
    <p:extLst>
      <p:ext uri="{BB962C8B-B14F-4D97-AF65-F5344CB8AC3E}">
        <p14:creationId xmlns:p14="http://schemas.microsoft.com/office/powerpoint/2010/main" val="15452207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A205720-569F-4542-86A5-BAEF8A062B21}" type="datetimeFigureOut">
              <a:rPr lang="en-US" smtClean="0"/>
              <a:t>12/25/2021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FC9A98C-843A-4D6A-A634-5C3B7C6144C0}" type="slidenum">
              <a:rPr lang="en-US" smtClean="0"/>
              <a:t>‹#›</a:t>
            </a:fld>
            <a:endParaRPr lang="en-US"/>
          </a:p>
        </p:txBody>
      </p:sp>
    </p:spTree>
    <p:extLst>
      <p:ext uri="{BB962C8B-B14F-4D97-AF65-F5344CB8AC3E}">
        <p14:creationId xmlns:p14="http://schemas.microsoft.com/office/powerpoint/2010/main" val="21169673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A205720-569F-4542-86A5-BAEF8A062B21}" type="datetimeFigureOut">
              <a:rPr lang="en-US" smtClean="0"/>
              <a:t>12/25/2021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FC9A98C-843A-4D6A-A634-5C3B7C6144C0}" type="slidenum">
              <a:rPr lang="en-US" smtClean="0"/>
              <a:t>‹#›</a:t>
            </a:fld>
            <a:endParaRPr lang="en-US"/>
          </a:p>
        </p:txBody>
      </p:sp>
    </p:spTree>
    <p:extLst>
      <p:ext uri="{BB962C8B-B14F-4D97-AF65-F5344CB8AC3E}">
        <p14:creationId xmlns:p14="http://schemas.microsoft.com/office/powerpoint/2010/main" val="30865543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C0-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A205720-569F-4542-86A5-BAEF8A062B21}" type="datetimeFigureOut">
              <a:rPr lang="en-US" smtClean="0"/>
              <a:t>12/25/2021</a:t>
            </a:fld>
            <a:endParaRPr lang="en-US"/>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FFC9A98C-843A-4D6A-A634-5C3B7C6144C0}" type="slidenum">
              <a:rPr lang="en-US" smtClean="0"/>
              <a:t>‹#›</a:t>
            </a:fld>
            <a:endParaRPr lang="en-US"/>
          </a:p>
        </p:txBody>
      </p:sp>
    </p:spTree>
    <p:extLst>
      <p:ext uri="{BB962C8B-B14F-4D97-AF65-F5344CB8AC3E}">
        <p14:creationId xmlns:p14="http://schemas.microsoft.com/office/powerpoint/2010/main" val="3875463737"/>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webp"/><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webp"/><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webp"/><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7.ppm"/><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image" Target="../media/image8.ppm"/><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image" Target="../media/image9.ppm"/><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0522AD-9877-42CC-A9C6-5FC03D652DE2}"/>
              </a:ext>
            </a:extLst>
          </p:cNvPr>
          <p:cNvSpPr>
            <a:spLocks noGrp="1"/>
          </p:cNvSpPr>
          <p:nvPr>
            <p:ph type="ctrTitle"/>
          </p:nvPr>
        </p:nvSpPr>
        <p:spPr>
          <a:xfrm>
            <a:off x="1371600" y="1366083"/>
            <a:ext cx="9448800" cy="1825096"/>
          </a:xfrm>
        </p:spPr>
        <p:txBody>
          <a:bodyPr/>
          <a:lstStyle/>
          <a:p>
            <a:r>
              <a:rPr lang="en-US" b="1" i="1" dirty="0" smtClean="0"/>
              <a:t>Software Engineering</a:t>
            </a:r>
            <a:r>
              <a:rPr lang="en-US" dirty="0"/>
              <a:t/>
            </a:r>
            <a:br>
              <a:rPr lang="en-US" dirty="0"/>
            </a:br>
            <a:r>
              <a:rPr lang="en-US" sz="2800" dirty="0" smtClean="0"/>
              <a:t>Instructor: Prof. waris ali</a:t>
            </a:r>
            <a:endParaRPr lang="en-US" i="1" dirty="0"/>
          </a:p>
        </p:txBody>
      </p:sp>
      <p:sp>
        <p:nvSpPr>
          <p:cNvPr id="3" name="Subtitle 2">
            <a:extLst>
              <a:ext uri="{FF2B5EF4-FFF2-40B4-BE49-F238E27FC236}">
                <a16:creationId xmlns:a16="http://schemas.microsoft.com/office/drawing/2014/main" id="{BFD0576D-3C94-41B3-9580-BA06F48D1FCF}"/>
              </a:ext>
            </a:extLst>
          </p:cNvPr>
          <p:cNvSpPr>
            <a:spLocks noGrp="1"/>
          </p:cNvSpPr>
          <p:nvPr>
            <p:ph type="subTitle" idx="1"/>
          </p:nvPr>
        </p:nvSpPr>
        <p:spPr>
          <a:xfrm>
            <a:off x="1371600" y="3429000"/>
            <a:ext cx="9448800" cy="3264408"/>
          </a:xfrm>
        </p:spPr>
        <p:txBody>
          <a:bodyPr>
            <a:normAutofit/>
          </a:bodyPr>
          <a:lstStyle/>
          <a:p>
            <a:r>
              <a:rPr lang="en-US" dirty="0" smtClean="0"/>
              <a:t>Created </a:t>
            </a:r>
            <a:r>
              <a:rPr lang="en-US" dirty="0"/>
              <a:t>By </a:t>
            </a:r>
            <a:r>
              <a:rPr lang="en-US" dirty="0" smtClean="0"/>
              <a:t>: </a:t>
            </a:r>
            <a:endParaRPr lang="en-US" dirty="0"/>
          </a:p>
          <a:p>
            <a:r>
              <a:rPr lang="en-US" sz="3200" dirty="0" smtClean="0"/>
              <a:t>Hamza Mehmood | Ahad Ali Zafar</a:t>
            </a:r>
            <a:br>
              <a:rPr lang="en-US" sz="3200" dirty="0" smtClean="0"/>
            </a:br>
            <a:r>
              <a:rPr lang="en-US" sz="3200" dirty="0" smtClean="0"/>
              <a:t>Junaid ul Hassan | Jibran Naeem</a:t>
            </a:r>
          </a:p>
          <a:p>
            <a:pPr lvl="1" algn="l"/>
            <a:r>
              <a:rPr lang="en-US" sz="3200" dirty="0"/>
              <a:t> </a:t>
            </a:r>
            <a:r>
              <a:rPr lang="en-US" sz="3200" dirty="0" smtClean="0"/>
              <a:t>           Anique Khadim</a:t>
            </a:r>
            <a:br>
              <a:rPr lang="en-US" sz="3200" dirty="0" smtClean="0"/>
            </a:br>
            <a:endParaRPr lang="en-US" sz="3200" dirty="0" smtClean="0"/>
          </a:p>
        </p:txBody>
      </p:sp>
    </p:spTree>
    <p:extLst>
      <p:ext uri="{BB962C8B-B14F-4D97-AF65-F5344CB8AC3E}">
        <p14:creationId xmlns:p14="http://schemas.microsoft.com/office/powerpoint/2010/main" val="127487506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barn(inVertical)">
                                      <p:cBhvr>
                                        <p:cTn id="12" dur="500"/>
                                        <p:tgtEl>
                                          <p:spTgt spid="3">
                                            <p:txEl>
                                              <p:pRg st="0" end="0"/>
                                            </p:txEl>
                                          </p:spTgt>
                                        </p:tgtEl>
                                      </p:cBhvr>
                                    </p:animEffect>
                                  </p:childTnLst>
                                </p:cTn>
                              </p:par>
                              <p:par>
                                <p:cTn id="13" presetID="16" presetClass="entr" presetSubtype="21" fill="hold"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barn(inVertical)">
                                      <p:cBhvr>
                                        <p:cTn id="15" dur="500"/>
                                        <p:tgtEl>
                                          <p:spTgt spid="3">
                                            <p:txEl>
                                              <p:pRg st="1" end="1"/>
                                            </p:txEl>
                                          </p:spTgt>
                                        </p:tgtEl>
                                      </p:cBhvr>
                                    </p:animEffect>
                                  </p:childTnLst>
                                </p:cTn>
                              </p:par>
                              <p:par>
                                <p:cTn id="16" presetID="16" presetClass="entr" presetSubtype="21" fill="hold" nodeType="with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barn(inVertical)">
                                      <p:cBhvr>
                                        <p:cTn id="18"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0700" y="703413"/>
            <a:ext cx="8610600" cy="1293028"/>
          </a:xfrm>
        </p:spPr>
        <p:txBody>
          <a:bodyPr/>
          <a:lstStyle/>
          <a:p>
            <a:pPr algn="ctr"/>
            <a:r>
              <a:rPr lang="en-US" u="sng" dirty="0" smtClean="0">
                <a:latin typeface="Adlinnaka Bold" panose="00000300000000000000" pitchFamily="2" charset="0"/>
              </a:rPr>
              <a:t>USAGE OF SCENARIOS!</a:t>
            </a:r>
            <a:endParaRPr lang="en-US" u="sng" dirty="0">
              <a:latin typeface="Adlinnaka Bold" panose="00000300000000000000" pitchFamily="2" charset="0"/>
            </a:endParaRPr>
          </a:p>
        </p:txBody>
      </p:sp>
      <p:sp>
        <p:nvSpPr>
          <p:cNvPr id="3" name="Content Placeholder 2"/>
          <p:cNvSpPr>
            <a:spLocks noGrp="1"/>
          </p:cNvSpPr>
          <p:nvPr>
            <p:ph idx="1"/>
          </p:nvPr>
        </p:nvSpPr>
        <p:spPr/>
        <p:txBody>
          <a:bodyPr>
            <a:noAutofit/>
          </a:bodyPr>
          <a:lstStyle/>
          <a:p>
            <a:pPr marL="0" indent="0">
              <a:buNone/>
            </a:pPr>
            <a:r>
              <a:rPr lang="en-US" sz="3200" u="sng" dirty="0" smtClean="0">
                <a:solidFill>
                  <a:schemeClr val="accent2"/>
                </a:solidFill>
              </a:rPr>
              <a:t>Reports &amp; Announcements:</a:t>
            </a:r>
            <a:endParaRPr lang="en-US" sz="3200" u="sng" dirty="0">
              <a:solidFill>
                <a:schemeClr val="accent2"/>
              </a:solidFill>
            </a:endParaRPr>
          </a:p>
          <a:p>
            <a:pPr marL="0" indent="0">
              <a:buNone/>
            </a:pPr>
            <a:r>
              <a:rPr lang="fr-FR" sz="2400" dirty="0" smtClean="0"/>
              <a:t> </a:t>
            </a:r>
            <a:r>
              <a:rPr lang="en-US" sz="2400" dirty="0"/>
              <a:t>All the above mentioned data are stored in the back end and can be retrieved as reports with filtering options. The Following are the reports can be taken from this system </a:t>
            </a:r>
            <a:endParaRPr lang="en-US" sz="2400" dirty="0" smtClean="0"/>
          </a:p>
          <a:p>
            <a:pPr>
              <a:buFont typeface="Wingdings" panose="05000000000000000000" pitchFamily="2" charset="2"/>
              <a:buChar char="Ø"/>
            </a:pPr>
            <a:r>
              <a:rPr lang="en-US" sz="2400" dirty="0" smtClean="0">
                <a:solidFill>
                  <a:schemeClr val="accent6"/>
                </a:solidFill>
              </a:rPr>
              <a:t>Student/Faculty Report</a:t>
            </a:r>
          </a:p>
          <a:p>
            <a:pPr>
              <a:buFont typeface="Wingdings" panose="05000000000000000000" pitchFamily="2" charset="2"/>
              <a:buChar char="Ø"/>
            </a:pPr>
            <a:r>
              <a:rPr lang="en-US" sz="2400" dirty="0" smtClean="0">
                <a:solidFill>
                  <a:schemeClr val="accent6"/>
                </a:solidFill>
              </a:rPr>
              <a:t>Change in Schedule or Availability of Buses</a:t>
            </a:r>
          </a:p>
          <a:p>
            <a:pPr>
              <a:buFont typeface="Wingdings" panose="05000000000000000000" pitchFamily="2" charset="2"/>
              <a:buChar char="Ø"/>
            </a:pPr>
            <a:r>
              <a:rPr lang="en-US" sz="2400" dirty="0" smtClean="0">
                <a:solidFill>
                  <a:schemeClr val="accent6"/>
                </a:solidFill>
              </a:rPr>
              <a:t>Account </a:t>
            </a:r>
            <a:r>
              <a:rPr lang="en-US" sz="2400" dirty="0">
                <a:solidFill>
                  <a:schemeClr val="accent6"/>
                </a:solidFill>
              </a:rPr>
              <a:t>Detail Report </a:t>
            </a:r>
            <a:endParaRPr lang="en-US" sz="2400" dirty="0" smtClean="0">
              <a:solidFill>
                <a:schemeClr val="accent6"/>
              </a:solidFill>
            </a:endParaRPr>
          </a:p>
          <a:p>
            <a:pPr>
              <a:buFont typeface="Wingdings" panose="05000000000000000000" pitchFamily="2" charset="2"/>
              <a:buChar char="Ø"/>
            </a:pPr>
            <a:r>
              <a:rPr lang="en-US" sz="2400" dirty="0" smtClean="0">
                <a:solidFill>
                  <a:schemeClr val="accent6"/>
                </a:solidFill>
              </a:rPr>
              <a:t>Active/In-Active User </a:t>
            </a:r>
            <a:r>
              <a:rPr lang="en-US" sz="2400" dirty="0">
                <a:solidFill>
                  <a:schemeClr val="accent6"/>
                </a:solidFill>
              </a:rPr>
              <a:t>Detail </a:t>
            </a:r>
            <a:r>
              <a:rPr lang="en-US" sz="2400" dirty="0" smtClean="0">
                <a:solidFill>
                  <a:schemeClr val="accent6"/>
                </a:solidFill>
              </a:rPr>
              <a:t>Report</a:t>
            </a:r>
          </a:p>
          <a:p>
            <a:pPr>
              <a:buFont typeface="Wingdings" panose="05000000000000000000" pitchFamily="2" charset="2"/>
              <a:buChar char="Ø"/>
            </a:pPr>
            <a:r>
              <a:rPr lang="en-US" sz="2400" dirty="0" smtClean="0">
                <a:solidFill>
                  <a:schemeClr val="accent6"/>
                </a:solidFill>
              </a:rPr>
              <a:t>Generate </a:t>
            </a:r>
            <a:r>
              <a:rPr lang="en-US" sz="2400" dirty="0">
                <a:solidFill>
                  <a:schemeClr val="accent6"/>
                </a:solidFill>
              </a:rPr>
              <a:t>Pay Slip</a:t>
            </a:r>
          </a:p>
          <a:p>
            <a:endParaRPr lang="en-US" dirty="0"/>
          </a:p>
          <a:p>
            <a:endParaRPr lang="en-US" sz="3200" dirty="0">
              <a:solidFill>
                <a:schemeClr val="accent6"/>
              </a:solidFill>
            </a:endParaRPr>
          </a:p>
          <a:p>
            <a:pPr marL="0" indent="0">
              <a:buNone/>
            </a:pPr>
            <a:endParaRPr lang="en-US" sz="2800" dirty="0"/>
          </a:p>
          <a:p>
            <a:pPr marL="0" indent="0">
              <a:buNone/>
            </a:pPr>
            <a:endParaRPr lang="en-US" sz="2800" dirty="0"/>
          </a:p>
        </p:txBody>
      </p:sp>
    </p:spTree>
    <p:extLst>
      <p:ext uri="{BB962C8B-B14F-4D97-AF65-F5344CB8AC3E}">
        <p14:creationId xmlns:p14="http://schemas.microsoft.com/office/powerpoint/2010/main" val="28472962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76AABE-CEFD-4897-B590-92634F3B5E7B}"/>
              </a:ext>
            </a:extLst>
          </p:cNvPr>
          <p:cNvSpPr>
            <a:spLocks noGrp="1"/>
          </p:cNvSpPr>
          <p:nvPr>
            <p:ph type="title"/>
          </p:nvPr>
        </p:nvSpPr>
        <p:spPr>
          <a:xfrm>
            <a:off x="1790700" y="751121"/>
            <a:ext cx="8610600" cy="1293028"/>
          </a:xfrm>
        </p:spPr>
        <p:txBody>
          <a:bodyPr>
            <a:normAutofit/>
          </a:bodyPr>
          <a:lstStyle/>
          <a:p>
            <a:pPr algn="ctr"/>
            <a:r>
              <a:rPr lang="en-US" sz="5400" b="1" i="1" u="sng" dirty="0" smtClean="0"/>
              <a:t>Data flow diagram</a:t>
            </a:r>
            <a:endParaRPr lang="en-US" sz="5400" b="1" i="1" u="sng" dirty="0"/>
          </a:p>
        </p:txBody>
      </p:sp>
      <p:pic>
        <p:nvPicPr>
          <p:cNvPr id="4" name="Content Placeholder 3"/>
          <p:cNvPicPr>
            <a:picLocks noGrp="1" noChangeAspect="1"/>
          </p:cNvPicPr>
          <p:nvPr>
            <p:ph idx="1"/>
          </p:nvPr>
        </p:nvPicPr>
        <p:blipFill rotWithShape="1">
          <a:blip r:embed="rId2">
            <a:extLst>
              <a:ext uri="{28A0092B-C50C-407E-A947-70E740481C1C}">
                <a14:useLocalDpi xmlns:a14="http://schemas.microsoft.com/office/drawing/2010/main" val="0"/>
              </a:ext>
            </a:extLst>
          </a:blip>
          <a:srcRect t="12437" b="19397"/>
          <a:stretch/>
        </p:blipFill>
        <p:spPr>
          <a:xfrm>
            <a:off x="2701610" y="2353436"/>
            <a:ext cx="6788779" cy="3474340"/>
          </a:xfrm>
        </p:spPr>
      </p:pic>
    </p:spTree>
    <p:extLst>
      <p:ext uri="{BB962C8B-B14F-4D97-AF65-F5344CB8AC3E}">
        <p14:creationId xmlns:p14="http://schemas.microsoft.com/office/powerpoint/2010/main" val="2242889941"/>
      </p:ext>
    </p:extLst>
  </p:cSld>
  <p:clrMapOvr>
    <a:masterClrMapping/>
  </p:clrMapOvr>
  <p:transition spd="slow">
    <p:wip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76AABE-CEFD-4897-B590-92634F3B5E7B}"/>
              </a:ext>
            </a:extLst>
          </p:cNvPr>
          <p:cNvSpPr>
            <a:spLocks noGrp="1"/>
          </p:cNvSpPr>
          <p:nvPr>
            <p:ph type="title"/>
          </p:nvPr>
        </p:nvSpPr>
        <p:spPr>
          <a:xfrm>
            <a:off x="1790700" y="751121"/>
            <a:ext cx="8610600" cy="1293028"/>
          </a:xfrm>
        </p:spPr>
        <p:txBody>
          <a:bodyPr>
            <a:normAutofit/>
          </a:bodyPr>
          <a:lstStyle/>
          <a:p>
            <a:pPr algn="ctr"/>
            <a:r>
              <a:rPr lang="en-US" sz="5400" b="1" i="1" u="sng" dirty="0" smtClean="0"/>
              <a:t>Data flow diagram</a:t>
            </a:r>
            <a:endParaRPr lang="en-US" sz="5400" b="1" i="1" u="sng" dirty="0"/>
          </a:p>
        </p:txBody>
      </p:sp>
      <p:pic>
        <p:nvPicPr>
          <p:cNvPr id="5" name="Content Placeholder 4"/>
          <p:cNvPicPr>
            <a:picLocks noGrp="1" noChangeAspect="1"/>
          </p:cNvPicPr>
          <p:nvPr>
            <p:ph idx="1"/>
          </p:nvPr>
        </p:nvPicPr>
        <p:blipFill rotWithShape="1">
          <a:blip r:embed="rId2">
            <a:extLst>
              <a:ext uri="{28A0092B-C50C-407E-A947-70E740481C1C}">
                <a14:useLocalDpi xmlns:a14="http://schemas.microsoft.com/office/drawing/2010/main" val="0"/>
              </a:ext>
            </a:extLst>
          </a:blip>
          <a:srcRect t="12134" b="17883"/>
          <a:stretch/>
        </p:blipFill>
        <p:spPr>
          <a:xfrm>
            <a:off x="2652842" y="2221731"/>
            <a:ext cx="6886315" cy="3618237"/>
          </a:xfrm>
        </p:spPr>
      </p:pic>
      <p:sp>
        <p:nvSpPr>
          <p:cNvPr id="6" name="Rectangle 5"/>
          <p:cNvSpPr/>
          <p:nvPr/>
        </p:nvSpPr>
        <p:spPr>
          <a:xfrm>
            <a:off x="2999232" y="4023360"/>
            <a:ext cx="1072896" cy="316992"/>
          </a:xfrm>
          <a:prstGeom prst="rect">
            <a:avLst/>
          </a:prstGeom>
          <a:solidFill>
            <a:srgbClr val="19458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3076259" y="3997190"/>
            <a:ext cx="918841" cy="369332"/>
          </a:xfrm>
          <a:prstGeom prst="rect">
            <a:avLst/>
          </a:prstGeom>
          <a:noFill/>
        </p:spPr>
        <p:txBody>
          <a:bodyPr wrap="none" rtlCol="0">
            <a:spAutoFit/>
          </a:bodyPr>
          <a:lstStyle/>
          <a:p>
            <a:r>
              <a:rPr lang="en-US" dirty="0" smtClean="0"/>
              <a:t>Admin</a:t>
            </a:r>
            <a:endParaRPr lang="en-US" dirty="0"/>
          </a:p>
        </p:txBody>
      </p:sp>
    </p:spTree>
    <p:extLst>
      <p:ext uri="{BB962C8B-B14F-4D97-AF65-F5344CB8AC3E}">
        <p14:creationId xmlns:p14="http://schemas.microsoft.com/office/powerpoint/2010/main" val="1955765272"/>
      </p:ext>
    </p:extLst>
  </p:cSld>
  <p:clrMapOvr>
    <a:masterClrMapping/>
  </p:clrMapOvr>
  <p:transition spd="slow">
    <p:wip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483956"/>
            <a:ext cx="10823010" cy="1625259"/>
          </a:xfrm>
        </p:spPr>
        <p:txBody>
          <a:bodyPr>
            <a:normAutofit/>
          </a:bodyPr>
          <a:lstStyle/>
          <a:p>
            <a:pPr algn="ctr"/>
            <a:r>
              <a:rPr lang="en-US" sz="4800" b="1" i="1" u="sng" dirty="0" smtClean="0"/>
              <a:t>DATA FLOW DIAGRAM</a:t>
            </a:r>
            <a:endParaRPr lang="en-US" sz="4800" b="1" i="1" u="sng"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915193" y="1762083"/>
            <a:ext cx="6364224" cy="4778156"/>
          </a:xfrm>
        </p:spPr>
      </p:pic>
      <p:sp>
        <p:nvSpPr>
          <p:cNvPr id="5" name="Rectangle 4"/>
          <p:cNvSpPr/>
          <p:nvPr/>
        </p:nvSpPr>
        <p:spPr>
          <a:xfrm>
            <a:off x="2915193" y="5657088"/>
            <a:ext cx="3522183" cy="8831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3096768" y="4023360"/>
            <a:ext cx="987552" cy="219456"/>
          </a:xfrm>
          <a:prstGeom prst="rect">
            <a:avLst/>
          </a:prstGeom>
          <a:solidFill>
            <a:srgbClr val="3562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3131123" y="3948422"/>
            <a:ext cx="918841" cy="369332"/>
          </a:xfrm>
          <a:prstGeom prst="rect">
            <a:avLst/>
          </a:prstGeom>
          <a:noFill/>
        </p:spPr>
        <p:txBody>
          <a:bodyPr wrap="none" rtlCol="0">
            <a:spAutoFit/>
          </a:bodyPr>
          <a:lstStyle/>
          <a:p>
            <a:r>
              <a:rPr lang="en-US" dirty="0" smtClean="0"/>
              <a:t>Admin</a:t>
            </a:r>
            <a:endParaRPr lang="en-US" dirty="0"/>
          </a:p>
        </p:txBody>
      </p:sp>
    </p:spTree>
    <p:extLst>
      <p:ext uri="{BB962C8B-B14F-4D97-AF65-F5344CB8AC3E}">
        <p14:creationId xmlns:p14="http://schemas.microsoft.com/office/powerpoint/2010/main" val="38084099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pPr algn="ctr"/>
            <a:r>
              <a:rPr lang="en-US" sz="7200" b="1" i="1" u="sng" dirty="0"/>
              <a:t>Use case </a:t>
            </a:r>
            <a:r>
              <a:rPr lang="en-US" sz="7200" b="1" i="1" u="sng" dirty="0" smtClean="0"/>
              <a:t>diagrams</a:t>
            </a:r>
            <a:r>
              <a:rPr lang="en-US" sz="7200" b="1" i="1" u="sng" dirty="0"/>
              <a:t/>
            </a:r>
            <a:br>
              <a:rPr lang="en-US" sz="7200" b="1" i="1" u="sng" dirty="0"/>
            </a:br>
            <a:endParaRPr lang="en-US" dirty="0"/>
          </a:p>
        </p:txBody>
      </p:sp>
      <p:sp>
        <p:nvSpPr>
          <p:cNvPr id="9" name="Text Placeholder 8"/>
          <p:cNvSpPr>
            <a:spLocks noGrp="1"/>
          </p:cNvSpPr>
          <p:nvPr>
            <p:ph type="subTitle" idx="1"/>
          </p:nvPr>
        </p:nvSpPr>
        <p:spPr>
          <a:xfrm>
            <a:off x="1371600" y="2942701"/>
            <a:ext cx="9448800" cy="685800"/>
          </a:xfrm>
        </p:spPr>
        <p:txBody>
          <a:bodyPr>
            <a:normAutofit fontScale="62500" lnSpcReduction="20000"/>
          </a:bodyPr>
          <a:lstStyle/>
          <a:p>
            <a:pPr algn="ctr"/>
            <a:r>
              <a:rPr lang="en-US" sz="4000" b="1" i="1" dirty="0"/>
              <a:t>Including </a:t>
            </a:r>
            <a:r>
              <a:rPr lang="en-US" sz="4000" b="1" i="1" dirty="0" smtClean="0"/>
              <a:t>Actors</a:t>
            </a:r>
            <a:r>
              <a:rPr lang="en-US" sz="4000" b="1" i="1" dirty="0" smtClean="0">
                <a:solidFill>
                  <a:schemeClr val="accent6"/>
                </a:solidFill>
              </a:rPr>
              <a:t>(STUDENT,</a:t>
            </a:r>
            <a:r>
              <a:rPr lang="en-US" sz="4000" b="1" i="1" dirty="0" smtClean="0">
                <a:solidFill>
                  <a:schemeClr val="accent2"/>
                </a:solidFill>
              </a:rPr>
              <a:t>DRIVER</a:t>
            </a:r>
            <a:r>
              <a:rPr lang="en-US" sz="4000" b="1" i="1" dirty="0" smtClean="0">
                <a:solidFill>
                  <a:schemeClr val="accent6"/>
                </a:solidFill>
              </a:rPr>
              <a:t>,</a:t>
            </a:r>
            <a:r>
              <a:rPr lang="en-US" sz="4000" b="1" i="1" dirty="0" smtClean="0">
                <a:solidFill>
                  <a:schemeClr val="accent4"/>
                </a:solidFill>
              </a:rPr>
              <a:t>MANAGER</a:t>
            </a:r>
            <a:r>
              <a:rPr lang="en-US" sz="4000" b="1" i="1" dirty="0" smtClean="0">
                <a:solidFill>
                  <a:schemeClr val="accent6"/>
                </a:solidFill>
              </a:rPr>
              <a:t>)</a:t>
            </a:r>
            <a:r>
              <a:rPr lang="en-US" sz="4000" b="1" i="1" dirty="0" smtClean="0"/>
              <a:t> &amp; Scenarios</a:t>
            </a:r>
            <a:endParaRPr lang="en-US" sz="4000" dirty="0">
              <a:solidFill>
                <a:schemeClr val="accent2"/>
              </a:solidFill>
            </a:endParaRPr>
          </a:p>
        </p:txBody>
      </p:sp>
    </p:spTree>
    <p:extLst>
      <p:ext uri="{BB962C8B-B14F-4D97-AF65-F5344CB8AC3E}">
        <p14:creationId xmlns:p14="http://schemas.microsoft.com/office/powerpoint/2010/main" val="31490936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685800" y="751241"/>
            <a:ext cx="4520184" cy="446552"/>
          </a:xfrm>
        </p:spPr>
        <p:txBody>
          <a:bodyPr>
            <a:normAutofit fontScale="90000"/>
          </a:bodyPr>
          <a:lstStyle/>
          <a:p>
            <a:r>
              <a:rPr lang="en-US" u="sng" dirty="0" smtClean="0">
                <a:solidFill>
                  <a:schemeClr val="accent6"/>
                </a:solidFill>
                <a:latin typeface="Adlinnaka Bold" panose="00000300000000000000" pitchFamily="2" charset="0"/>
              </a:rPr>
              <a:t>For Student</a:t>
            </a:r>
            <a:endParaRPr lang="en-US" u="sng" dirty="0">
              <a:solidFill>
                <a:schemeClr val="accent6"/>
              </a:solidFill>
              <a:latin typeface="Adlinnaka Bold" panose="00000300000000000000" pitchFamily="2" charset="0"/>
            </a:endParaRPr>
          </a:p>
        </p:txBody>
      </p:sp>
      <p:sp>
        <p:nvSpPr>
          <p:cNvPr id="11" name="Text Placeholder 10"/>
          <p:cNvSpPr>
            <a:spLocks noGrp="1"/>
          </p:cNvSpPr>
          <p:nvPr>
            <p:ph type="body" sz="half" idx="2"/>
          </p:nvPr>
        </p:nvSpPr>
        <p:spPr>
          <a:xfrm>
            <a:off x="685800" y="1197793"/>
            <a:ext cx="4520184" cy="5020891"/>
          </a:xfrm>
        </p:spPr>
        <p:txBody>
          <a:bodyPr>
            <a:noAutofit/>
          </a:bodyPr>
          <a:lstStyle/>
          <a:p>
            <a:pPr marL="342900" indent="-342900">
              <a:buFont typeface="Wingdings" panose="05000000000000000000" pitchFamily="2" charset="2"/>
              <a:buChar char="Ø"/>
            </a:pPr>
            <a:r>
              <a:rPr lang="en-US" sz="2000" b="1" dirty="0"/>
              <a:t> </a:t>
            </a:r>
            <a:r>
              <a:rPr lang="en-US" sz="2000" b="1" dirty="0" smtClean="0">
                <a:solidFill>
                  <a:schemeClr val="accent6"/>
                </a:solidFill>
              </a:rPr>
              <a:t>Student</a:t>
            </a:r>
            <a:r>
              <a:rPr lang="en-US" sz="2000" b="1" dirty="0" smtClean="0"/>
              <a:t> can Login to </a:t>
            </a:r>
            <a:r>
              <a:rPr lang="en-US" sz="2000" b="1" dirty="0" smtClean="0">
                <a:solidFill>
                  <a:schemeClr val="accent4"/>
                </a:solidFill>
              </a:rPr>
              <a:t>Admin Panel</a:t>
            </a:r>
            <a:r>
              <a:rPr lang="en-US" sz="2000" b="1" dirty="0" smtClean="0"/>
              <a:t> By Entering  the Login credentials provided by University.</a:t>
            </a:r>
          </a:p>
          <a:p>
            <a:pPr marL="342900" indent="-342900">
              <a:buFont typeface="Wingdings" panose="05000000000000000000" pitchFamily="2" charset="2"/>
              <a:buChar char="Ø"/>
            </a:pPr>
            <a:r>
              <a:rPr lang="en-US" sz="2000" b="1" dirty="0"/>
              <a:t> </a:t>
            </a:r>
            <a:r>
              <a:rPr lang="en-US" sz="2000" b="1" dirty="0" smtClean="0">
                <a:solidFill>
                  <a:schemeClr val="accent6"/>
                </a:solidFill>
              </a:rPr>
              <a:t>Student</a:t>
            </a:r>
            <a:r>
              <a:rPr lang="en-US" sz="2000" b="1" dirty="0" smtClean="0"/>
              <a:t> Can Register Himself for Transportation Service by Filling the form of Required Data According to his Desired Needs and then Print the Transport Fee slip Through </a:t>
            </a:r>
            <a:r>
              <a:rPr lang="en-US" sz="2000" b="1" dirty="0" smtClean="0">
                <a:solidFill>
                  <a:schemeClr val="accent4"/>
                </a:solidFill>
              </a:rPr>
              <a:t>Panel</a:t>
            </a:r>
            <a:r>
              <a:rPr lang="en-US" sz="2000" b="1" dirty="0" smtClean="0"/>
              <a:t>.</a:t>
            </a:r>
          </a:p>
          <a:p>
            <a:pPr marL="342900" indent="-342900">
              <a:buFont typeface="Wingdings" panose="05000000000000000000" pitchFamily="2" charset="2"/>
              <a:buChar char="Ø"/>
            </a:pPr>
            <a:r>
              <a:rPr lang="en-US" sz="2000" b="1" dirty="0"/>
              <a:t> </a:t>
            </a:r>
            <a:r>
              <a:rPr lang="en-US" sz="2000" b="1" dirty="0" smtClean="0">
                <a:solidFill>
                  <a:schemeClr val="accent6"/>
                </a:solidFill>
              </a:rPr>
              <a:t>Student</a:t>
            </a:r>
            <a:r>
              <a:rPr lang="en-US" sz="2000" b="1" dirty="0" smtClean="0"/>
              <a:t> Can Find The Bus Schedule.</a:t>
            </a:r>
          </a:p>
          <a:p>
            <a:pPr marL="342900" indent="-342900">
              <a:buFont typeface="Wingdings" panose="05000000000000000000" pitchFamily="2" charset="2"/>
              <a:buChar char="Ø"/>
            </a:pPr>
            <a:r>
              <a:rPr lang="en-US" sz="2000" b="1" dirty="0"/>
              <a:t> </a:t>
            </a:r>
            <a:r>
              <a:rPr lang="en-US" sz="2000" b="1" dirty="0" smtClean="0">
                <a:solidFill>
                  <a:schemeClr val="accent6"/>
                </a:solidFill>
              </a:rPr>
              <a:t>Student </a:t>
            </a:r>
            <a:r>
              <a:rPr lang="en-US" sz="2000" b="1" dirty="0" smtClean="0"/>
              <a:t>can Find the Timing of Bus.</a:t>
            </a:r>
          </a:p>
          <a:p>
            <a:pPr marL="342900" indent="-342900">
              <a:buFont typeface="Wingdings" panose="05000000000000000000" pitchFamily="2" charset="2"/>
              <a:buChar char="Ø"/>
            </a:pPr>
            <a:r>
              <a:rPr lang="en-US" sz="2000" b="1" dirty="0" smtClean="0">
                <a:solidFill>
                  <a:schemeClr val="accent6"/>
                </a:solidFill>
              </a:rPr>
              <a:t>Student </a:t>
            </a:r>
            <a:r>
              <a:rPr lang="en-US" sz="2000" b="1" dirty="0" smtClean="0"/>
              <a:t>can Track His Bus Current Location.</a:t>
            </a:r>
            <a:endParaRPr lang="en-US" sz="2000" b="1" dirty="0"/>
          </a:p>
        </p:txBody>
      </p:sp>
      <p:pic>
        <p:nvPicPr>
          <p:cNvPr id="14" name="Picture Placeholder 13"/>
          <p:cNvPicPr>
            <a:picLocks noGrp="1" noChangeAspect="1"/>
          </p:cNvPicPr>
          <p:nvPr>
            <p:ph type="pic" idx="1"/>
          </p:nvPr>
        </p:nvPicPr>
        <p:blipFill rotWithShape="1">
          <a:blip r:embed="rId2">
            <a:extLst>
              <a:ext uri="{28A0092B-C50C-407E-A947-70E740481C1C}">
                <a14:useLocalDpi xmlns:a14="http://schemas.microsoft.com/office/drawing/2010/main" val="0"/>
              </a:ext>
            </a:extLst>
          </a:blip>
          <a:srcRect l="169" r="-188"/>
          <a:stretch/>
        </p:blipFill>
        <p:spPr>
          <a:xfrm>
            <a:off x="5205984" y="751241"/>
            <a:ext cx="6889750" cy="5467350"/>
          </a:xfrm>
        </p:spPr>
      </p:pic>
      <p:sp>
        <p:nvSpPr>
          <p:cNvPr id="15" name="Rectangle 14"/>
          <p:cNvSpPr/>
          <p:nvPr/>
        </p:nvSpPr>
        <p:spPr>
          <a:xfrm>
            <a:off x="8363712" y="938784"/>
            <a:ext cx="1377696" cy="21945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7918704" y="890016"/>
            <a:ext cx="2267712" cy="307777"/>
          </a:xfrm>
          <a:prstGeom prst="rect">
            <a:avLst/>
          </a:prstGeom>
          <a:noFill/>
        </p:spPr>
        <p:txBody>
          <a:bodyPr wrap="square" rtlCol="0">
            <a:spAutoFit/>
          </a:bodyPr>
          <a:lstStyle/>
          <a:p>
            <a:r>
              <a:rPr lang="en-US" sz="1400" dirty="0" smtClean="0">
                <a:solidFill>
                  <a:schemeClr val="bg1"/>
                </a:solidFill>
              </a:rPr>
              <a:t>&lt;&lt;uses&gt;&gt;=&lt;&lt;includes&gt;&gt;</a:t>
            </a:r>
            <a:endParaRPr lang="en-US" sz="1400" dirty="0">
              <a:solidFill>
                <a:schemeClr val="bg1"/>
              </a:solidFill>
            </a:endParaRPr>
          </a:p>
        </p:txBody>
      </p:sp>
    </p:spTree>
    <p:extLst>
      <p:ext uri="{BB962C8B-B14F-4D97-AF65-F5344CB8AC3E}">
        <p14:creationId xmlns:p14="http://schemas.microsoft.com/office/powerpoint/2010/main" val="27919422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685800" y="751241"/>
            <a:ext cx="4520184" cy="446552"/>
          </a:xfrm>
        </p:spPr>
        <p:txBody>
          <a:bodyPr>
            <a:normAutofit fontScale="90000"/>
          </a:bodyPr>
          <a:lstStyle/>
          <a:p>
            <a:r>
              <a:rPr lang="en-US" u="sng" dirty="0" smtClean="0">
                <a:solidFill>
                  <a:schemeClr val="accent2"/>
                </a:solidFill>
                <a:latin typeface="Adlinnaka Bold" panose="00000300000000000000" pitchFamily="2" charset="0"/>
              </a:rPr>
              <a:t>For driver</a:t>
            </a:r>
            <a:endParaRPr lang="en-US" u="sng" dirty="0">
              <a:solidFill>
                <a:schemeClr val="accent2"/>
              </a:solidFill>
              <a:latin typeface="Adlinnaka Bold" panose="00000300000000000000" pitchFamily="2" charset="0"/>
            </a:endParaRPr>
          </a:p>
        </p:txBody>
      </p:sp>
      <p:sp>
        <p:nvSpPr>
          <p:cNvPr id="11" name="Text Placeholder 10"/>
          <p:cNvSpPr>
            <a:spLocks noGrp="1"/>
          </p:cNvSpPr>
          <p:nvPr>
            <p:ph type="body" sz="half" idx="2"/>
          </p:nvPr>
        </p:nvSpPr>
        <p:spPr>
          <a:xfrm>
            <a:off x="685800" y="1197793"/>
            <a:ext cx="4520184" cy="5495107"/>
          </a:xfrm>
        </p:spPr>
        <p:txBody>
          <a:bodyPr>
            <a:noAutofit/>
          </a:bodyPr>
          <a:lstStyle/>
          <a:p>
            <a:pPr marL="342900" indent="-342900">
              <a:buFont typeface="Wingdings" panose="05000000000000000000" pitchFamily="2" charset="2"/>
              <a:buChar char="Ø"/>
            </a:pPr>
            <a:r>
              <a:rPr lang="en-US" sz="2000" b="1" dirty="0" smtClean="0">
                <a:solidFill>
                  <a:schemeClr val="accent2"/>
                </a:solidFill>
              </a:rPr>
              <a:t>Driver</a:t>
            </a:r>
            <a:r>
              <a:rPr lang="en-US" sz="2000" b="1" dirty="0" smtClean="0"/>
              <a:t> can Login to Admin Panel By Entering  the Login credentials provided by University.</a:t>
            </a:r>
          </a:p>
          <a:p>
            <a:pPr marL="342900" indent="-342900">
              <a:buFont typeface="Wingdings" panose="05000000000000000000" pitchFamily="2" charset="2"/>
              <a:buChar char="Ø"/>
            </a:pPr>
            <a:r>
              <a:rPr lang="en-US" sz="2000" b="1" dirty="0" smtClean="0"/>
              <a:t>Due to Change in Duty/ Schedule, </a:t>
            </a:r>
            <a:r>
              <a:rPr lang="en-US" sz="2000" b="1" dirty="0" smtClean="0">
                <a:solidFill>
                  <a:schemeClr val="accent2"/>
                </a:solidFill>
              </a:rPr>
              <a:t>Driver</a:t>
            </a:r>
            <a:r>
              <a:rPr lang="en-US" sz="2000" b="1" dirty="0" smtClean="0"/>
              <a:t> can Edit his Account info.</a:t>
            </a:r>
          </a:p>
          <a:p>
            <a:pPr marL="342900" indent="-342900">
              <a:buFont typeface="Wingdings" panose="05000000000000000000" pitchFamily="2" charset="2"/>
              <a:buChar char="Ø"/>
            </a:pPr>
            <a:r>
              <a:rPr lang="en-US" sz="2000" b="1" dirty="0" smtClean="0">
                <a:solidFill>
                  <a:schemeClr val="accent2"/>
                </a:solidFill>
              </a:rPr>
              <a:t>Driver</a:t>
            </a:r>
            <a:r>
              <a:rPr lang="en-US" sz="2000" b="1" dirty="0" smtClean="0"/>
              <a:t> can set &amp; update his Current Location and Display it to </a:t>
            </a:r>
            <a:r>
              <a:rPr lang="en-US" sz="2000" b="1" dirty="0" smtClean="0">
                <a:solidFill>
                  <a:schemeClr val="accent6"/>
                </a:solidFill>
              </a:rPr>
              <a:t>Students</a:t>
            </a:r>
            <a:r>
              <a:rPr lang="en-US" sz="2000" b="1" dirty="0" smtClean="0"/>
              <a:t>.</a:t>
            </a:r>
          </a:p>
          <a:p>
            <a:pPr marL="342900" indent="-342900">
              <a:buFont typeface="Wingdings" panose="05000000000000000000" pitchFamily="2" charset="2"/>
              <a:buChar char="Ø"/>
            </a:pPr>
            <a:r>
              <a:rPr lang="en-US" sz="2000" b="1" dirty="0"/>
              <a:t>(</a:t>
            </a:r>
            <a:r>
              <a:rPr lang="en-US" sz="2000" b="1" dirty="0" smtClean="0"/>
              <a:t>If-Happens</a:t>
            </a:r>
            <a:r>
              <a:rPr lang="en-US" sz="2000" b="1" dirty="0"/>
              <a:t>) </a:t>
            </a:r>
            <a:r>
              <a:rPr lang="en-US" sz="2000" b="1" dirty="0">
                <a:solidFill>
                  <a:schemeClr val="accent2"/>
                </a:solidFill>
              </a:rPr>
              <a:t>Driver</a:t>
            </a:r>
            <a:r>
              <a:rPr lang="en-US" sz="2000" b="1" dirty="0"/>
              <a:t> </a:t>
            </a:r>
            <a:r>
              <a:rPr lang="en-US" sz="2000" b="1" dirty="0" smtClean="0"/>
              <a:t>can Report/Inform The Admin if the bus is Out of Service.</a:t>
            </a:r>
          </a:p>
          <a:p>
            <a:pPr marL="342900" indent="-342900">
              <a:buFont typeface="Wingdings" panose="05000000000000000000" pitchFamily="2" charset="2"/>
              <a:buChar char="Ø"/>
            </a:pPr>
            <a:r>
              <a:rPr lang="en-US" sz="2000" b="1" dirty="0" smtClean="0">
                <a:solidFill>
                  <a:schemeClr val="accent2"/>
                </a:solidFill>
              </a:rPr>
              <a:t>Driver</a:t>
            </a:r>
            <a:r>
              <a:rPr lang="en-US" sz="2000" b="1" dirty="0" smtClean="0"/>
              <a:t> Can Display The Departure Time  and Arriving Time of Bus to </a:t>
            </a:r>
            <a:r>
              <a:rPr lang="en-US" sz="2000" b="1" dirty="0" smtClean="0">
                <a:solidFill>
                  <a:schemeClr val="accent6"/>
                </a:solidFill>
              </a:rPr>
              <a:t>Students</a:t>
            </a:r>
            <a:r>
              <a:rPr lang="en-US" sz="2000" b="1" dirty="0" smtClean="0"/>
              <a:t>.</a:t>
            </a:r>
          </a:p>
        </p:txBody>
      </p:sp>
      <p:sp>
        <p:nvSpPr>
          <p:cNvPr id="15" name="Rectangle 14"/>
          <p:cNvSpPr/>
          <p:nvPr/>
        </p:nvSpPr>
        <p:spPr>
          <a:xfrm>
            <a:off x="8363712" y="938784"/>
            <a:ext cx="1377696" cy="21945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7918704" y="890016"/>
            <a:ext cx="2267712" cy="307777"/>
          </a:xfrm>
          <a:prstGeom prst="rect">
            <a:avLst/>
          </a:prstGeom>
          <a:noFill/>
        </p:spPr>
        <p:txBody>
          <a:bodyPr wrap="square" rtlCol="0">
            <a:spAutoFit/>
          </a:bodyPr>
          <a:lstStyle/>
          <a:p>
            <a:r>
              <a:rPr lang="en-US" sz="1400" dirty="0" smtClean="0">
                <a:solidFill>
                  <a:schemeClr val="bg1"/>
                </a:solidFill>
              </a:rPr>
              <a:t>&lt;&lt;uses&gt;&gt;=&lt;&lt;includes&gt;&gt;</a:t>
            </a:r>
            <a:endParaRPr lang="en-US" sz="1400" dirty="0">
              <a:solidFill>
                <a:schemeClr val="bg1"/>
              </a:solidFill>
            </a:endParaRPr>
          </a:p>
        </p:txBody>
      </p:sp>
      <p:pic>
        <p:nvPicPr>
          <p:cNvPr id="3" name="Picture Placeholder 2"/>
          <p:cNvPicPr>
            <a:picLocks noGrp="1" noChangeAspect="1"/>
          </p:cNvPicPr>
          <p:nvPr>
            <p:ph type="pic" idx="1"/>
          </p:nvPr>
        </p:nvPicPr>
        <p:blipFill rotWithShape="1">
          <a:blip r:embed="rId2">
            <a:extLst>
              <a:ext uri="{28A0092B-C50C-407E-A947-70E740481C1C}">
                <a14:useLocalDpi xmlns:a14="http://schemas.microsoft.com/office/drawing/2010/main" val="0"/>
              </a:ext>
            </a:extLst>
          </a:blip>
          <a:srcRect l="552" t="-5807" r="-1453" b="278"/>
          <a:stretch/>
        </p:blipFill>
        <p:spPr>
          <a:xfrm>
            <a:off x="5205984" y="0"/>
            <a:ext cx="6986016" cy="6692900"/>
          </a:xfrm>
        </p:spPr>
      </p:pic>
      <p:sp>
        <p:nvSpPr>
          <p:cNvPr id="4" name="Rectangle 3"/>
          <p:cNvSpPr/>
          <p:nvPr/>
        </p:nvSpPr>
        <p:spPr>
          <a:xfrm>
            <a:off x="8363712" y="444500"/>
            <a:ext cx="1567688" cy="30674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TextBox 4"/>
          <p:cNvSpPr txBox="1"/>
          <p:nvPr/>
        </p:nvSpPr>
        <p:spPr>
          <a:xfrm>
            <a:off x="7730341" y="381909"/>
            <a:ext cx="2834430" cy="369332"/>
          </a:xfrm>
          <a:prstGeom prst="rect">
            <a:avLst/>
          </a:prstGeom>
          <a:noFill/>
        </p:spPr>
        <p:txBody>
          <a:bodyPr wrap="none" rtlCol="0">
            <a:spAutoFit/>
          </a:bodyPr>
          <a:lstStyle/>
          <a:p>
            <a:r>
              <a:rPr lang="en-US" dirty="0" smtClean="0">
                <a:solidFill>
                  <a:schemeClr val="bg1"/>
                </a:solidFill>
              </a:rPr>
              <a:t>&lt;&lt;uses&gt;&gt;=&lt;&lt;includes&gt;&gt;</a:t>
            </a:r>
            <a:endParaRPr lang="en-US" dirty="0">
              <a:solidFill>
                <a:schemeClr val="bg1"/>
              </a:solidFill>
            </a:endParaRPr>
          </a:p>
        </p:txBody>
      </p:sp>
    </p:spTree>
    <p:extLst>
      <p:ext uri="{BB962C8B-B14F-4D97-AF65-F5344CB8AC3E}">
        <p14:creationId xmlns:p14="http://schemas.microsoft.com/office/powerpoint/2010/main" val="10403951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685800" y="751241"/>
            <a:ext cx="4826000" cy="446552"/>
          </a:xfrm>
        </p:spPr>
        <p:txBody>
          <a:bodyPr>
            <a:normAutofit fontScale="90000"/>
          </a:bodyPr>
          <a:lstStyle/>
          <a:p>
            <a:r>
              <a:rPr lang="en-US" u="sng" dirty="0" smtClean="0">
                <a:solidFill>
                  <a:schemeClr val="accent4"/>
                </a:solidFill>
                <a:latin typeface="Adlinnaka Bold" panose="00000300000000000000" pitchFamily="2" charset="0"/>
              </a:rPr>
              <a:t>For Admin Manager</a:t>
            </a:r>
            <a:endParaRPr lang="en-US" u="sng" dirty="0">
              <a:solidFill>
                <a:schemeClr val="accent4"/>
              </a:solidFill>
              <a:latin typeface="Adlinnaka Bold" panose="00000300000000000000" pitchFamily="2" charset="0"/>
            </a:endParaRPr>
          </a:p>
        </p:txBody>
      </p:sp>
      <p:sp>
        <p:nvSpPr>
          <p:cNvPr id="11" name="Text Placeholder 10"/>
          <p:cNvSpPr>
            <a:spLocks noGrp="1"/>
          </p:cNvSpPr>
          <p:nvPr>
            <p:ph type="body" sz="half" idx="2"/>
          </p:nvPr>
        </p:nvSpPr>
        <p:spPr>
          <a:xfrm>
            <a:off x="685800" y="1197793"/>
            <a:ext cx="4520184" cy="5495107"/>
          </a:xfrm>
        </p:spPr>
        <p:txBody>
          <a:bodyPr>
            <a:noAutofit/>
          </a:bodyPr>
          <a:lstStyle/>
          <a:p>
            <a:pPr marL="342900" indent="-342900">
              <a:buFont typeface="Wingdings" panose="05000000000000000000" pitchFamily="2" charset="2"/>
              <a:buChar char="Ø"/>
            </a:pPr>
            <a:r>
              <a:rPr lang="en-US" sz="2800" b="1" dirty="0" smtClean="0">
                <a:solidFill>
                  <a:schemeClr val="accent4"/>
                </a:solidFill>
              </a:rPr>
              <a:t>Manager</a:t>
            </a:r>
            <a:r>
              <a:rPr lang="en-US" sz="2800" b="1" dirty="0" smtClean="0"/>
              <a:t> can Login to Admin Panel By Entering  the Login credentials provided by University.</a:t>
            </a:r>
          </a:p>
          <a:p>
            <a:pPr marL="342900" indent="-342900">
              <a:buFont typeface="Wingdings" panose="05000000000000000000" pitchFamily="2" charset="2"/>
              <a:buChar char="Ø"/>
            </a:pPr>
            <a:r>
              <a:rPr lang="en-US" sz="2800" b="1" dirty="0" smtClean="0">
                <a:solidFill>
                  <a:schemeClr val="accent4"/>
                </a:solidFill>
              </a:rPr>
              <a:t>Manager</a:t>
            </a:r>
            <a:r>
              <a:rPr lang="en-US" sz="2800" b="1" dirty="0" smtClean="0"/>
              <a:t> can Display All The Necessary </a:t>
            </a:r>
            <a:r>
              <a:rPr lang="en-US" sz="2800" b="1" dirty="0" smtClean="0">
                <a:solidFill>
                  <a:schemeClr val="accent6"/>
                </a:solidFill>
              </a:rPr>
              <a:t>Student</a:t>
            </a:r>
            <a:r>
              <a:rPr lang="en-US" sz="2800" b="1" dirty="0" smtClean="0"/>
              <a:t> Data to </a:t>
            </a:r>
            <a:r>
              <a:rPr lang="en-US" sz="2800" b="1" dirty="0" smtClean="0">
                <a:solidFill>
                  <a:schemeClr val="accent2"/>
                </a:solidFill>
              </a:rPr>
              <a:t>Drivers</a:t>
            </a:r>
            <a:r>
              <a:rPr lang="en-US" sz="2800" b="1" dirty="0" smtClean="0"/>
              <a:t>.</a:t>
            </a:r>
          </a:p>
          <a:p>
            <a:pPr marL="342900" indent="-342900">
              <a:buFont typeface="Wingdings" panose="05000000000000000000" pitchFamily="2" charset="2"/>
              <a:buChar char="Ø"/>
            </a:pPr>
            <a:r>
              <a:rPr lang="en-US" sz="2800" b="1" dirty="0">
                <a:solidFill>
                  <a:schemeClr val="accent4"/>
                </a:solidFill>
              </a:rPr>
              <a:t>Manager</a:t>
            </a:r>
            <a:r>
              <a:rPr lang="en-US" sz="2800" b="1" dirty="0" smtClean="0"/>
              <a:t> can Set ,</a:t>
            </a:r>
            <a:r>
              <a:rPr lang="en-US" sz="2800" b="1" dirty="0"/>
              <a:t>U</a:t>
            </a:r>
            <a:r>
              <a:rPr lang="en-US" sz="2800" b="1" dirty="0" smtClean="0"/>
              <a:t>pdate and Modify All the </a:t>
            </a:r>
            <a:r>
              <a:rPr lang="en-US" sz="2800" b="1" dirty="0" smtClean="0">
                <a:solidFill>
                  <a:schemeClr val="accent4"/>
                </a:solidFill>
              </a:rPr>
              <a:t>us</a:t>
            </a:r>
            <a:r>
              <a:rPr lang="en-US" sz="2800" b="1" dirty="0" smtClean="0">
                <a:solidFill>
                  <a:schemeClr val="accent2"/>
                </a:solidFill>
              </a:rPr>
              <a:t>e</a:t>
            </a:r>
            <a:r>
              <a:rPr lang="en-US" sz="2800" b="1" dirty="0" smtClean="0">
                <a:solidFill>
                  <a:schemeClr val="accent6"/>
                </a:solidFill>
              </a:rPr>
              <a:t>rs</a:t>
            </a:r>
            <a:r>
              <a:rPr lang="en-US" sz="2800" b="1" dirty="0" smtClean="0"/>
              <a:t> Data, Required Information and Accounts.</a:t>
            </a:r>
          </a:p>
          <a:p>
            <a:endParaRPr lang="en-US" sz="2800" b="1" dirty="0" smtClean="0"/>
          </a:p>
        </p:txBody>
      </p:sp>
      <p:pic>
        <p:nvPicPr>
          <p:cNvPr id="3" name="Picture Placeholder 2"/>
          <p:cNvPicPr>
            <a:picLocks noGrp="1" noChangeAspect="1"/>
          </p:cNvPicPr>
          <p:nvPr>
            <p:ph type="pic" idx="1"/>
          </p:nvPr>
        </p:nvPicPr>
        <p:blipFill>
          <a:blip r:embed="rId2">
            <a:extLst>
              <a:ext uri="{28A0092B-C50C-407E-A947-70E740481C1C}">
                <a14:useLocalDpi xmlns:a14="http://schemas.microsoft.com/office/drawing/2010/main" val="0"/>
              </a:ext>
            </a:extLst>
          </a:blip>
          <a:stretch>
            <a:fillRect/>
          </a:stretch>
        </p:blipFill>
        <p:spPr>
          <a:xfrm>
            <a:off x="5205984" y="1206225"/>
            <a:ext cx="6986016" cy="4280449"/>
          </a:xfrm>
        </p:spPr>
      </p:pic>
      <p:sp>
        <p:nvSpPr>
          <p:cNvPr id="4" name="Rectangle 3"/>
          <p:cNvSpPr/>
          <p:nvPr/>
        </p:nvSpPr>
        <p:spPr>
          <a:xfrm>
            <a:off x="8846312" y="1346412"/>
            <a:ext cx="1567688" cy="30674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TextBox 4"/>
          <p:cNvSpPr txBox="1"/>
          <p:nvPr/>
        </p:nvSpPr>
        <p:spPr>
          <a:xfrm>
            <a:off x="8308953" y="1283821"/>
            <a:ext cx="2834430" cy="369332"/>
          </a:xfrm>
          <a:prstGeom prst="rect">
            <a:avLst/>
          </a:prstGeom>
          <a:noFill/>
        </p:spPr>
        <p:txBody>
          <a:bodyPr wrap="none" rtlCol="0">
            <a:spAutoFit/>
          </a:bodyPr>
          <a:lstStyle/>
          <a:p>
            <a:r>
              <a:rPr lang="en-US" dirty="0" smtClean="0">
                <a:solidFill>
                  <a:schemeClr val="bg1"/>
                </a:solidFill>
              </a:rPr>
              <a:t>&lt;&lt;uses&gt;&gt;=&lt;&lt;includes&gt;&gt;</a:t>
            </a:r>
            <a:endParaRPr lang="en-US" dirty="0">
              <a:solidFill>
                <a:schemeClr val="bg1"/>
              </a:solidFill>
            </a:endParaRPr>
          </a:p>
        </p:txBody>
      </p:sp>
    </p:spTree>
    <p:extLst>
      <p:ext uri="{BB962C8B-B14F-4D97-AF65-F5344CB8AC3E}">
        <p14:creationId xmlns:p14="http://schemas.microsoft.com/office/powerpoint/2010/main" val="37238826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pPr algn="ctr"/>
            <a:r>
              <a:rPr lang="en-US" sz="7200" b="1" i="1" u="sng" dirty="0" smtClean="0"/>
              <a:t>Sequence </a:t>
            </a:r>
            <a:r>
              <a:rPr lang="en-US" sz="7200" b="1" i="1" u="sng" dirty="0" err="1" smtClean="0"/>
              <a:t>dIAGRAM</a:t>
            </a:r>
            <a:r>
              <a:rPr lang="en-US" sz="7200" b="1" i="1" u="sng" dirty="0"/>
              <a:t/>
            </a:r>
            <a:br>
              <a:rPr lang="en-US" sz="7200" b="1" i="1" u="sng" dirty="0"/>
            </a:br>
            <a:endParaRPr lang="en-US" dirty="0"/>
          </a:p>
        </p:txBody>
      </p:sp>
      <p:sp>
        <p:nvSpPr>
          <p:cNvPr id="9" name="Text Placeholder 8"/>
          <p:cNvSpPr>
            <a:spLocks noGrp="1"/>
          </p:cNvSpPr>
          <p:nvPr>
            <p:ph type="subTitle" idx="1"/>
          </p:nvPr>
        </p:nvSpPr>
        <p:spPr>
          <a:xfrm>
            <a:off x="1371600" y="2942701"/>
            <a:ext cx="9448800" cy="685800"/>
          </a:xfrm>
        </p:spPr>
        <p:txBody>
          <a:bodyPr>
            <a:normAutofit fontScale="70000" lnSpcReduction="20000"/>
          </a:bodyPr>
          <a:lstStyle/>
          <a:p>
            <a:pPr algn="ctr"/>
            <a:r>
              <a:rPr lang="en-US" sz="4000" b="1" i="1" dirty="0"/>
              <a:t>Including </a:t>
            </a:r>
            <a:r>
              <a:rPr lang="en-US" sz="4000" b="1" i="1" dirty="0" smtClean="0">
                <a:solidFill>
                  <a:schemeClr val="accent6"/>
                </a:solidFill>
              </a:rPr>
              <a:t>(STUDENT,</a:t>
            </a:r>
            <a:r>
              <a:rPr lang="en-US" sz="4000" b="1" i="1" dirty="0" smtClean="0">
                <a:solidFill>
                  <a:schemeClr val="accent2"/>
                </a:solidFill>
              </a:rPr>
              <a:t>DRIVER</a:t>
            </a:r>
            <a:r>
              <a:rPr lang="en-US" sz="4000" b="1" i="1" dirty="0" smtClean="0">
                <a:solidFill>
                  <a:schemeClr val="accent6"/>
                </a:solidFill>
              </a:rPr>
              <a:t>,</a:t>
            </a:r>
            <a:r>
              <a:rPr lang="en-US" sz="4000" b="1" i="1" dirty="0" smtClean="0">
                <a:solidFill>
                  <a:schemeClr val="accent4"/>
                </a:solidFill>
              </a:rPr>
              <a:t>MANAGER</a:t>
            </a:r>
            <a:r>
              <a:rPr lang="en-US" sz="4000" b="1" i="1" dirty="0" smtClean="0">
                <a:solidFill>
                  <a:schemeClr val="accent6"/>
                </a:solidFill>
              </a:rPr>
              <a:t>)</a:t>
            </a:r>
            <a:r>
              <a:rPr lang="en-US" sz="4000" b="1" i="1" dirty="0" smtClean="0"/>
              <a:t> &amp; Scenarios</a:t>
            </a:r>
            <a:endParaRPr lang="en-US" sz="4000" dirty="0">
              <a:solidFill>
                <a:schemeClr val="accent2"/>
              </a:solidFill>
            </a:endParaRPr>
          </a:p>
        </p:txBody>
      </p:sp>
    </p:spTree>
    <p:extLst>
      <p:ext uri="{BB962C8B-B14F-4D97-AF65-F5344CB8AC3E}">
        <p14:creationId xmlns:p14="http://schemas.microsoft.com/office/powerpoint/2010/main" val="9735421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028443" y="522987"/>
            <a:ext cx="8610600" cy="1293028"/>
          </a:xfrm>
        </p:spPr>
        <p:txBody>
          <a:bodyPr/>
          <a:lstStyle/>
          <a:p>
            <a:pPr algn="ctr"/>
            <a:r>
              <a:rPr lang="en-US" u="sng" dirty="0" smtClean="0">
                <a:latin typeface="Arial Black" panose="020B0A04020102020204" pitchFamily="34" charset="0"/>
              </a:rPr>
              <a:t>Login Scenarios</a:t>
            </a:r>
            <a:endParaRPr lang="en-US" u="sng" dirty="0">
              <a:latin typeface="Arial Black" panose="020B0A04020102020204" pitchFamily="34" charset="0"/>
            </a:endParaRP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02080" y="1816015"/>
            <a:ext cx="9863327" cy="4800445"/>
          </a:xfrm>
        </p:spPr>
      </p:pic>
    </p:spTree>
    <p:extLst>
      <p:ext uri="{BB962C8B-B14F-4D97-AF65-F5344CB8AC3E}">
        <p14:creationId xmlns:p14="http://schemas.microsoft.com/office/powerpoint/2010/main" val="40866906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23616" y="764373"/>
            <a:ext cx="8482584" cy="1293028"/>
          </a:xfrm>
        </p:spPr>
        <p:txBody>
          <a:bodyPr/>
          <a:lstStyle/>
          <a:p>
            <a:r>
              <a:rPr lang="en-US" dirty="0" smtClean="0">
                <a:latin typeface="Adlinnaka Bold" panose="00000300000000000000" pitchFamily="2" charset="0"/>
              </a:rPr>
              <a:t>NUML TRANSPORT MANAGEMENT SYSTEM</a:t>
            </a:r>
            <a:endParaRPr lang="en-US" dirty="0">
              <a:latin typeface="Adlinnaka Bold" panose="00000300000000000000" pitchFamily="2" charset="0"/>
            </a:endParaRPr>
          </a:p>
        </p:txBody>
      </p:sp>
      <p:pic>
        <p:nvPicPr>
          <p:cNvPr id="4" name="Content Placeholder 3"/>
          <p:cNvPicPr>
            <a:picLocks noGrp="1" noChangeAspect="1"/>
          </p:cNvPicPr>
          <p:nvPr>
            <p:ph idx="1"/>
          </p:nvPr>
        </p:nvPicPr>
        <p:blipFill rotWithShape="1">
          <a:blip r:embed="rId2">
            <a:extLst>
              <a:ext uri="{28A0092B-C50C-407E-A947-70E740481C1C}">
                <a14:useLocalDpi xmlns:a14="http://schemas.microsoft.com/office/drawing/2010/main" val="0"/>
              </a:ext>
            </a:extLst>
          </a:blip>
          <a:srcRect t="15770" r="2941"/>
          <a:stretch/>
        </p:blipFill>
        <p:spPr>
          <a:xfrm>
            <a:off x="1850136" y="1959865"/>
            <a:ext cx="9656064" cy="4665770"/>
          </a:xfrm>
          <a:effectLst>
            <a:outerShdw blurRad="50800" dist="38100" dir="8100000" algn="tr" rotWithShape="0">
              <a:prstClr val="black">
                <a:alpha val="40000"/>
              </a:prstClr>
            </a:outerShdw>
          </a:effectLst>
        </p:spPr>
      </p:pic>
    </p:spTree>
    <p:extLst>
      <p:ext uri="{BB962C8B-B14F-4D97-AF65-F5344CB8AC3E}">
        <p14:creationId xmlns:p14="http://schemas.microsoft.com/office/powerpoint/2010/main" val="19249319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028443" y="522987"/>
            <a:ext cx="8610600" cy="1293028"/>
          </a:xfrm>
        </p:spPr>
        <p:txBody>
          <a:bodyPr/>
          <a:lstStyle/>
          <a:p>
            <a:pPr algn="ctr"/>
            <a:r>
              <a:rPr lang="en-US" u="sng" dirty="0" smtClean="0">
                <a:latin typeface="Arial Black" panose="020B0A04020102020204" pitchFamily="34" charset="0"/>
              </a:rPr>
              <a:t>Admin</a:t>
            </a:r>
            <a:r>
              <a:rPr lang="en-US" dirty="0" smtClean="0">
                <a:latin typeface="Arial Black" panose="020B0A04020102020204" pitchFamily="34" charset="0"/>
              </a:rPr>
              <a:t> </a:t>
            </a:r>
            <a:r>
              <a:rPr lang="en-US" u="sng" dirty="0" smtClean="0">
                <a:latin typeface="Arial Black" panose="020B0A04020102020204" pitchFamily="34" charset="0"/>
              </a:rPr>
              <a:t>Management</a:t>
            </a:r>
            <a:endParaRPr lang="en-US" u="sng" dirty="0">
              <a:latin typeface="Arial Black" panose="020B0A04020102020204" pitchFamily="34" charset="0"/>
            </a:endParaRP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02080" y="1911454"/>
            <a:ext cx="9863327" cy="4609566"/>
          </a:xfrm>
        </p:spPr>
      </p:pic>
    </p:spTree>
    <p:extLst>
      <p:ext uri="{BB962C8B-B14F-4D97-AF65-F5344CB8AC3E}">
        <p14:creationId xmlns:p14="http://schemas.microsoft.com/office/powerpoint/2010/main" val="6455180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028443" y="522987"/>
            <a:ext cx="8610600" cy="1293028"/>
          </a:xfrm>
        </p:spPr>
        <p:txBody>
          <a:bodyPr/>
          <a:lstStyle/>
          <a:p>
            <a:pPr algn="ctr"/>
            <a:r>
              <a:rPr lang="en-US" u="sng" dirty="0" smtClean="0">
                <a:latin typeface="Arial Black" panose="020B0A04020102020204" pitchFamily="34" charset="0"/>
              </a:rPr>
              <a:t>Student/driver</a:t>
            </a:r>
            <a:r>
              <a:rPr lang="en-US" dirty="0" smtClean="0">
                <a:latin typeface="Arial Black" panose="020B0A04020102020204" pitchFamily="34" charset="0"/>
              </a:rPr>
              <a:t> </a:t>
            </a:r>
            <a:r>
              <a:rPr lang="en-US" u="sng" dirty="0" smtClean="0">
                <a:latin typeface="Arial Black" panose="020B0A04020102020204" pitchFamily="34" charset="0"/>
              </a:rPr>
              <a:t>Management</a:t>
            </a:r>
            <a:endParaRPr lang="en-US" u="sng" dirty="0">
              <a:latin typeface="Arial Black" panose="020B0A04020102020204" pitchFamily="34" charset="0"/>
            </a:endParaRP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02080" y="1991743"/>
            <a:ext cx="9863327" cy="4448989"/>
          </a:xfrm>
        </p:spPr>
      </p:pic>
    </p:spTree>
    <p:extLst>
      <p:ext uri="{BB962C8B-B14F-4D97-AF65-F5344CB8AC3E}">
        <p14:creationId xmlns:p14="http://schemas.microsoft.com/office/powerpoint/2010/main" val="20227846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866900" y="605877"/>
            <a:ext cx="8610600" cy="1293028"/>
          </a:xfrm>
        </p:spPr>
        <p:txBody>
          <a:bodyPr/>
          <a:lstStyle/>
          <a:p>
            <a:pPr algn="ctr"/>
            <a:r>
              <a:rPr lang="en-US" u="sng" dirty="0" smtClean="0"/>
              <a:t>Implementation</a:t>
            </a:r>
            <a:endParaRPr lang="en-US" u="sng" dirty="0"/>
          </a:p>
        </p:txBody>
      </p:sp>
      <p:sp>
        <p:nvSpPr>
          <p:cNvPr id="5" name="Content Placeholder 4"/>
          <p:cNvSpPr>
            <a:spLocks noGrp="1"/>
          </p:cNvSpPr>
          <p:nvPr>
            <p:ph sz="half" idx="1"/>
          </p:nvPr>
        </p:nvSpPr>
        <p:spPr/>
        <p:txBody>
          <a:bodyPr>
            <a:noAutofit/>
          </a:bodyPr>
          <a:lstStyle/>
          <a:p>
            <a:pPr marL="0" indent="0">
              <a:buNone/>
            </a:pPr>
            <a:r>
              <a:rPr lang="en-US" sz="2800" dirty="0"/>
              <a:t>W</a:t>
            </a:r>
            <a:r>
              <a:rPr lang="en-US" sz="2800" dirty="0" smtClean="0"/>
              <a:t>e </a:t>
            </a:r>
            <a:r>
              <a:rPr lang="en-US" sz="2800" dirty="0"/>
              <a:t>had to decide what programming languages should we use to design and implement this system. After discussing with all team members, we came to a conclusion of using </a:t>
            </a:r>
            <a:r>
              <a:rPr lang="en-US" sz="2800" dirty="0" smtClean="0"/>
              <a:t>the </a:t>
            </a:r>
            <a:r>
              <a:rPr lang="en-US" sz="2800" dirty="0" smtClean="0">
                <a:solidFill>
                  <a:schemeClr val="accent5">
                    <a:lumMod val="60000"/>
                    <a:lumOff val="40000"/>
                  </a:schemeClr>
                </a:solidFill>
              </a:rPr>
              <a:t>“JS React Framework”</a:t>
            </a:r>
            <a:r>
              <a:rPr lang="en-US" sz="2800" dirty="0" smtClean="0"/>
              <a:t> and </a:t>
            </a:r>
            <a:r>
              <a:rPr lang="en-US" sz="2800" dirty="0">
                <a:solidFill>
                  <a:schemeClr val="accent1"/>
                </a:solidFill>
              </a:rPr>
              <a:t>“</a:t>
            </a:r>
            <a:r>
              <a:rPr lang="en-US" sz="2800" u="sng" dirty="0">
                <a:solidFill>
                  <a:schemeClr val="accent1"/>
                </a:solidFill>
              </a:rPr>
              <a:t>Laravel PHP Framework</a:t>
            </a:r>
            <a:r>
              <a:rPr lang="en-US" sz="2800" dirty="0">
                <a:solidFill>
                  <a:schemeClr val="accent1"/>
                </a:solidFill>
              </a:rPr>
              <a:t>” </a:t>
            </a:r>
            <a:r>
              <a:rPr lang="en-US" sz="2800" dirty="0"/>
              <a:t>to build our </a:t>
            </a:r>
            <a:r>
              <a:rPr lang="en-US" sz="2800" dirty="0" smtClean="0"/>
              <a:t>Software. </a:t>
            </a:r>
            <a:endParaRPr lang="en-US" sz="2800" dirty="0"/>
          </a:p>
        </p:txBody>
      </p:sp>
      <p:pic>
        <p:nvPicPr>
          <p:cNvPr id="9" name="Content Placeholder 8"/>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194559"/>
            <a:ext cx="5334000" cy="4024125"/>
          </a:xfrm>
        </p:spPr>
      </p:pic>
    </p:spTree>
    <p:extLst>
      <p:ext uri="{BB962C8B-B14F-4D97-AF65-F5344CB8AC3E}">
        <p14:creationId xmlns:p14="http://schemas.microsoft.com/office/powerpoint/2010/main" val="18952567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66900" y="666837"/>
            <a:ext cx="8610600" cy="1293028"/>
          </a:xfrm>
        </p:spPr>
        <p:txBody>
          <a:bodyPr/>
          <a:lstStyle/>
          <a:p>
            <a:pPr algn="ctr"/>
            <a:r>
              <a:rPr lang="en-US" dirty="0" smtClean="0"/>
              <a:t>Model We’ve Used</a:t>
            </a:r>
            <a:endParaRPr lang="en-US" dirty="0"/>
          </a:p>
        </p:txBody>
      </p:sp>
      <p:sp>
        <p:nvSpPr>
          <p:cNvPr id="3" name="Content Placeholder 2"/>
          <p:cNvSpPr>
            <a:spLocks noGrp="1"/>
          </p:cNvSpPr>
          <p:nvPr>
            <p:ph sz="half" idx="1"/>
          </p:nvPr>
        </p:nvSpPr>
        <p:spPr/>
        <p:txBody>
          <a:bodyPr/>
          <a:lstStyle/>
          <a:p>
            <a:pPr marL="0" indent="0">
              <a:buNone/>
            </a:pPr>
            <a:r>
              <a:rPr lang="en-US" dirty="0" smtClean="0"/>
              <a:t>As Keeping The Requirements of Software in Mind We’ve Used </a:t>
            </a:r>
            <a:r>
              <a:rPr lang="en-US" dirty="0" smtClean="0">
                <a:solidFill>
                  <a:schemeClr val="accent2"/>
                </a:solidFill>
              </a:rPr>
              <a:t>RAD MODEL</a:t>
            </a:r>
            <a:r>
              <a:rPr lang="en-US" dirty="0" smtClean="0"/>
              <a:t> Because </a:t>
            </a:r>
            <a:r>
              <a:rPr lang="en-US" dirty="0"/>
              <a:t>RAD is a progressive development model that </a:t>
            </a:r>
            <a:r>
              <a:rPr lang="en-US" b="1" dirty="0"/>
              <a:t>gives more importance to rapid prototyping and speedy feedback over a lengthy development and testing cycle</a:t>
            </a:r>
            <a:r>
              <a:rPr lang="en-US" dirty="0"/>
              <a:t>. This model allows developers to make multiple iterations and updates to a software quickly, without the need to restart a development schedule from scratch every time.</a:t>
            </a:r>
            <a:r>
              <a:rPr lang="en-US" dirty="0" smtClean="0"/>
              <a:t> </a:t>
            </a:r>
            <a:endParaRPr lang="en-US" dirty="0"/>
          </a:p>
        </p:txBody>
      </p:sp>
      <p:pic>
        <p:nvPicPr>
          <p:cNvPr id="5" name="Content Placeholder 4"/>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194558"/>
            <a:ext cx="5334000" cy="4024125"/>
          </a:xfrm>
        </p:spPr>
      </p:pic>
    </p:spTree>
    <p:extLst>
      <p:ext uri="{BB962C8B-B14F-4D97-AF65-F5344CB8AC3E}">
        <p14:creationId xmlns:p14="http://schemas.microsoft.com/office/powerpoint/2010/main" val="31583117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5B6B6E-837B-4626-8954-77A6A3198CFA}"/>
              </a:ext>
            </a:extLst>
          </p:cNvPr>
          <p:cNvSpPr>
            <a:spLocks noGrp="1"/>
          </p:cNvSpPr>
          <p:nvPr>
            <p:ph type="ctrTitle"/>
          </p:nvPr>
        </p:nvSpPr>
        <p:spPr/>
        <p:txBody>
          <a:bodyPr>
            <a:noAutofit/>
          </a:bodyPr>
          <a:lstStyle/>
          <a:p>
            <a:pPr algn="ctr"/>
            <a:r>
              <a:rPr lang="en-US" sz="3600" dirty="0"/>
              <a:t>In the absence of information, we jump to the worst conclusions.</a:t>
            </a:r>
          </a:p>
        </p:txBody>
      </p:sp>
      <p:sp>
        <p:nvSpPr>
          <p:cNvPr id="3" name="Subtitle 2">
            <a:extLst>
              <a:ext uri="{FF2B5EF4-FFF2-40B4-BE49-F238E27FC236}">
                <a16:creationId xmlns:a16="http://schemas.microsoft.com/office/drawing/2014/main" id="{DB368AD8-1BE4-474A-8268-9C8AB3503179}"/>
              </a:ext>
            </a:extLst>
          </p:cNvPr>
          <p:cNvSpPr>
            <a:spLocks noGrp="1"/>
          </p:cNvSpPr>
          <p:nvPr>
            <p:ph type="subTitle" idx="1"/>
          </p:nvPr>
        </p:nvSpPr>
        <p:spPr/>
        <p:txBody>
          <a:bodyPr/>
          <a:lstStyle/>
          <a:p>
            <a:pPr algn="ctr"/>
            <a:r>
              <a:rPr lang="en-US" sz="3200" dirty="0">
                <a:latin typeface="Old English Text MT" panose="03040902040508030806" pitchFamily="66" charset="0"/>
              </a:rPr>
              <a:t>That’s It!!! </a:t>
            </a:r>
            <a:endParaRPr lang="en-US" dirty="0">
              <a:latin typeface="Old English Text MT" panose="03040902040508030806" pitchFamily="66" charset="0"/>
            </a:endParaRPr>
          </a:p>
        </p:txBody>
      </p:sp>
      <p:sp>
        <p:nvSpPr>
          <p:cNvPr id="4" name="Smiley Face 3">
            <a:extLst>
              <a:ext uri="{FF2B5EF4-FFF2-40B4-BE49-F238E27FC236}">
                <a16:creationId xmlns:a16="http://schemas.microsoft.com/office/drawing/2014/main" id="{821B047C-9BC4-4A78-9685-956A1817BD42}"/>
              </a:ext>
            </a:extLst>
          </p:cNvPr>
          <p:cNvSpPr/>
          <p:nvPr/>
        </p:nvSpPr>
        <p:spPr>
          <a:xfrm rot="1374660">
            <a:off x="8590723" y="3792904"/>
            <a:ext cx="1030357" cy="916607"/>
          </a:xfrm>
          <a:prstGeom prst="smileyFac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717345870"/>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mph" presetSubtype="0" fill="hold" grpId="0" nodeType="clickEffect">
                                  <p:stCondLst>
                                    <p:cond delay="0"/>
                                  </p:stCondLst>
                                  <p:iterate type="lt">
                                    <p:tmPct val="4000"/>
                                  </p:iterate>
                                  <p:childTnLst>
                                    <p:set>
                                      <p:cBhvr override="childStyle">
                                        <p:cTn id="6" dur="500" fill="hold"/>
                                        <p:tgtEl>
                                          <p:spTgt spid="2"/>
                                        </p:tgtEl>
                                        <p:attrNameLst>
                                          <p:attrName>style.color</p:attrName>
                                        </p:attrNameLst>
                                      </p:cBhvr>
                                      <p:to>
                                        <p:clrVal>
                                          <a:schemeClr val="accent2"/>
                                        </p:clrVal>
                                      </p:to>
                                    </p:set>
                                    <p:set>
                                      <p:cBhvr>
                                        <p:cTn id="7" dur="500" fill="hold"/>
                                        <p:tgtEl>
                                          <p:spTgt spid="2"/>
                                        </p:tgtEl>
                                        <p:attrNameLst>
                                          <p:attrName>fillcolor</p:attrName>
                                        </p:attrNameLst>
                                      </p:cBhvr>
                                      <p:to>
                                        <p:clrVal>
                                          <a:schemeClr val="accent2"/>
                                        </p:clrVal>
                                      </p:to>
                                    </p:set>
                                    <p:set>
                                      <p:cBhvr>
                                        <p:cTn id="8" dur="500" fill="hold"/>
                                        <p:tgtEl>
                                          <p:spTgt spid="2"/>
                                        </p:tgtEl>
                                        <p:attrNameLst>
                                          <p:attrName>fill.type</p:attrName>
                                        </p:attrNameLst>
                                      </p:cBhvr>
                                      <p:to>
                                        <p:strVal val="solid"/>
                                      </p:to>
                                    </p:set>
                                  </p:childTnLst>
                                </p:cTn>
                              </p:par>
                            </p:childTnLst>
                          </p:cTn>
                        </p:par>
                      </p:childTnLst>
                    </p:cTn>
                  </p:par>
                  <p:par>
                    <p:cTn id="9" fill="hold">
                      <p:stCondLst>
                        <p:cond delay="indefinite"/>
                      </p:stCondLst>
                      <p:childTnLst>
                        <p:par>
                          <p:cTn id="10" fill="hold">
                            <p:stCondLst>
                              <p:cond delay="0"/>
                            </p:stCondLst>
                            <p:childTnLst>
                              <p:par>
                                <p:cTn id="11" presetID="34" presetClass="emph" presetSubtype="0" fill="hold" nodeType="clickEffect">
                                  <p:stCondLst>
                                    <p:cond delay="0"/>
                                  </p:stCondLst>
                                  <p:iterate type="lt">
                                    <p:tmPct val="10000"/>
                                  </p:iterate>
                                  <p:childTnLst>
                                    <p:animMotion origin="layout" path="M -3.54167E-6 2.96296E-6 L -3.54167E-6 -0.07223 " pathEditMode="relative" rAng="0" ptsTypes="AA">
                                      <p:cBhvr>
                                        <p:cTn id="12" dur="250" accel="50000" decel="50000" autoRev="1" fill="hold">
                                          <p:stCondLst>
                                            <p:cond delay="0"/>
                                          </p:stCondLst>
                                        </p:cTn>
                                        <p:tgtEl>
                                          <p:spTgt spid="3">
                                            <p:txEl>
                                              <p:pRg st="0" end="0"/>
                                            </p:txEl>
                                          </p:spTgt>
                                        </p:tgtEl>
                                        <p:attrNameLst>
                                          <p:attrName>ppt_x</p:attrName>
                                          <p:attrName>ppt_y</p:attrName>
                                        </p:attrNameLst>
                                      </p:cBhvr>
                                      <p:rCtr x="0" y="-3611"/>
                                    </p:animMotion>
                                    <p:animRot by="1500000">
                                      <p:cBhvr>
                                        <p:cTn id="13" dur="125" fill="hold">
                                          <p:stCondLst>
                                            <p:cond delay="0"/>
                                          </p:stCondLst>
                                        </p:cTn>
                                        <p:tgtEl>
                                          <p:spTgt spid="3">
                                            <p:txEl>
                                              <p:pRg st="0" end="0"/>
                                            </p:txEl>
                                          </p:spTgt>
                                        </p:tgtEl>
                                        <p:attrNameLst>
                                          <p:attrName>r</p:attrName>
                                        </p:attrNameLst>
                                      </p:cBhvr>
                                    </p:animRot>
                                    <p:animRot by="-1500000">
                                      <p:cBhvr>
                                        <p:cTn id="14" dur="125" fill="hold">
                                          <p:stCondLst>
                                            <p:cond delay="125"/>
                                          </p:stCondLst>
                                        </p:cTn>
                                        <p:tgtEl>
                                          <p:spTgt spid="3">
                                            <p:txEl>
                                              <p:pRg st="0" end="0"/>
                                            </p:txEl>
                                          </p:spTgt>
                                        </p:tgtEl>
                                        <p:attrNameLst>
                                          <p:attrName>r</p:attrName>
                                        </p:attrNameLst>
                                      </p:cBhvr>
                                    </p:animRot>
                                    <p:animRot by="-1500000">
                                      <p:cBhvr>
                                        <p:cTn id="15" dur="125" fill="hold">
                                          <p:stCondLst>
                                            <p:cond delay="250"/>
                                          </p:stCondLst>
                                        </p:cTn>
                                        <p:tgtEl>
                                          <p:spTgt spid="3">
                                            <p:txEl>
                                              <p:pRg st="0" end="0"/>
                                            </p:txEl>
                                          </p:spTgt>
                                        </p:tgtEl>
                                        <p:attrNameLst>
                                          <p:attrName>r</p:attrName>
                                        </p:attrNameLst>
                                      </p:cBhvr>
                                    </p:animRot>
                                    <p:animRot by="1500000">
                                      <p:cBhvr>
                                        <p:cTn id="16" dur="125" fill="hold">
                                          <p:stCondLst>
                                            <p:cond delay="375"/>
                                          </p:stCondLst>
                                        </p:cTn>
                                        <p:tgtEl>
                                          <p:spTgt spid="3">
                                            <p:txEl>
                                              <p:pRg st="0" end="0"/>
                                            </p:txEl>
                                          </p:spTgt>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58D48F-1DBE-4CF0-93E4-67D3933B136D}"/>
              </a:ext>
            </a:extLst>
          </p:cNvPr>
          <p:cNvSpPr>
            <a:spLocks noGrp="1"/>
          </p:cNvSpPr>
          <p:nvPr>
            <p:ph type="title"/>
          </p:nvPr>
        </p:nvSpPr>
        <p:spPr>
          <a:xfrm>
            <a:off x="1790700" y="539086"/>
            <a:ext cx="8610600" cy="1293028"/>
          </a:xfrm>
        </p:spPr>
        <p:txBody>
          <a:bodyPr>
            <a:normAutofit/>
          </a:bodyPr>
          <a:lstStyle/>
          <a:p>
            <a:pPr algn="ctr"/>
            <a:r>
              <a:rPr lang="en-US" b="1" i="1" u="sng" dirty="0" smtClean="0"/>
              <a:t>Introduction</a:t>
            </a:r>
            <a:endParaRPr lang="en-US" b="1" i="1" u="sng" dirty="0"/>
          </a:p>
        </p:txBody>
      </p:sp>
      <p:sp>
        <p:nvSpPr>
          <p:cNvPr id="3" name="Content Placeholder 2">
            <a:extLst>
              <a:ext uri="{FF2B5EF4-FFF2-40B4-BE49-F238E27FC236}">
                <a16:creationId xmlns:a16="http://schemas.microsoft.com/office/drawing/2014/main" id="{9BDF3058-AEFB-48F0-88B3-6669740219E3}"/>
              </a:ext>
            </a:extLst>
          </p:cNvPr>
          <p:cNvSpPr>
            <a:spLocks noGrp="1"/>
          </p:cNvSpPr>
          <p:nvPr>
            <p:ph idx="1"/>
          </p:nvPr>
        </p:nvSpPr>
        <p:spPr>
          <a:xfrm>
            <a:off x="685800" y="1706880"/>
            <a:ext cx="10820400" cy="4308385"/>
          </a:xfrm>
        </p:spPr>
        <p:txBody>
          <a:bodyPr/>
          <a:lstStyle/>
          <a:p>
            <a:r>
              <a:rPr lang="en-US" dirty="0"/>
              <a:t>This is a web-related application that permits us to approach the entire knowledge regarding the </a:t>
            </a:r>
            <a:r>
              <a:rPr lang="en-US" dirty="0" smtClean="0"/>
              <a:t>NUML </a:t>
            </a:r>
            <a:r>
              <a:rPr lang="en-US" dirty="0"/>
              <a:t>Transport Management, employees, students, faculties etc. This application is also called as </a:t>
            </a:r>
            <a:r>
              <a:rPr lang="en-US" u="sng" dirty="0" smtClean="0">
                <a:solidFill>
                  <a:schemeClr val="accent6"/>
                </a:solidFill>
                <a:latin typeface="Adlinnaka Bold" panose="00000300000000000000" pitchFamily="2" charset="0"/>
              </a:rPr>
              <a:t>NUML Transport </a:t>
            </a:r>
            <a:r>
              <a:rPr lang="en-US" u="sng" dirty="0">
                <a:solidFill>
                  <a:schemeClr val="accent6"/>
                </a:solidFill>
                <a:latin typeface="Adlinnaka Bold" panose="00000300000000000000" pitchFamily="2" charset="0"/>
              </a:rPr>
              <a:t>Management System</a:t>
            </a:r>
            <a:r>
              <a:rPr lang="en-US" dirty="0"/>
              <a:t>.</a:t>
            </a:r>
          </a:p>
          <a:p>
            <a:pPr marL="0" indent="0">
              <a:buNone/>
            </a:pPr>
            <a:r>
              <a:rPr lang="en-US" dirty="0" smtClean="0"/>
              <a:t>    </a:t>
            </a:r>
          </a:p>
          <a:p>
            <a:pPr marL="0" indent="0">
              <a:buNone/>
            </a:pPr>
            <a:r>
              <a:rPr lang="en-US" dirty="0"/>
              <a:t> </a:t>
            </a:r>
            <a:r>
              <a:rPr lang="en-US" dirty="0" smtClean="0"/>
              <a:t>   Following </a:t>
            </a:r>
            <a:r>
              <a:rPr lang="en-US" dirty="0"/>
              <a:t>are </a:t>
            </a:r>
            <a:r>
              <a:rPr lang="en-US" dirty="0" smtClean="0"/>
              <a:t>the main </a:t>
            </a:r>
            <a:r>
              <a:rPr lang="en-US" dirty="0" smtClean="0">
                <a:solidFill>
                  <a:schemeClr val="accent6"/>
                </a:solidFill>
                <a:latin typeface="Adlinnaka Bold" panose="00000300000000000000" pitchFamily="2" charset="0"/>
              </a:rPr>
              <a:t>Use Cases </a:t>
            </a:r>
            <a:r>
              <a:rPr lang="en-US" dirty="0"/>
              <a:t>that we have worked on: </a:t>
            </a:r>
            <a:endParaRPr lang="en-US" dirty="0" smtClean="0"/>
          </a:p>
          <a:p>
            <a:pPr>
              <a:buFont typeface="Wingdings" panose="05000000000000000000" pitchFamily="2" charset="2"/>
              <a:buChar char="Ø"/>
            </a:pPr>
            <a:r>
              <a:rPr lang="en-US" dirty="0" smtClean="0">
                <a:solidFill>
                  <a:schemeClr val="accent2"/>
                </a:solidFill>
              </a:rPr>
              <a:t> Admin Panel</a:t>
            </a:r>
          </a:p>
          <a:p>
            <a:pPr>
              <a:buFont typeface="Wingdings" panose="05000000000000000000" pitchFamily="2" charset="2"/>
              <a:buChar char="Ø"/>
            </a:pPr>
            <a:r>
              <a:rPr lang="en-US" dirty="0" smtClean="0">
                <a:solidFill>
                  <a:schemeClr val="accent2"/>
                </a:solidFill>
              </a:rPr>
              <a:t> </a:t>
            </a:r>
            <a:r>
              <a:rPr lang="en-US" dirty="0">
                <a:solidFill>
                  <a:schemeClr val="accent2"/>
                </a:solidFill>
              </a:rPr>
              <a:t>Registration Process</a:t>
            </a:r>
          </a:p>
          <a:p>
            <a:pPr>
              <a:buFont typeface="Wingdings" panose="05000000000000000000" pitchFamily="2" charset="2"/>
              <a:buChar char="Ø"/>
            </a:pPr>
            <a:r>
              <a:rPr lang="en-US" dirty="0" smtClean="0">
                <a:solidFill>
                  <a:schemeClr val="accent2"/>
                </a:solidFill>
              </a:rPr>
              <a:t> Transportation Fees</a:t>
            </a:r>
          </a:p>
          <a:p>
            <a:pPr>
              <a:buFont typeface="Wingdings" panose="05000000000000000000" pitchFamily="2" charset="2"/>
              <a:buChar char="Ø"/>
            </a:pPr>
            <a:r>
              <a:rPr lang="en-US" dirty="0" smtClean="0">
                <a:solidFill>
                  <a:schemeClr val="accent2"/>
                </a:solidFill>
              </a:rPr>
              <a:t> Student, Faculty  </a:t>
            </a:r>
            <a:r>
              <a:rPr lang="en-US" dirty="0">
                <a:solidFill>
                  <a:schemeClr val="accent2"/>
                </a:solidFill>
              </a:rPr>
              <a:t>Info </a:t>
            </a:r>
            <a:endParaRPr lang="en-US" dirty="0" smtClean="0">
              <a:solidFill>
                <a:schemeClr val="accent2"/>
              </a:solidFill>
            </a:endParaRPr>
          </a:p>
          <a:p>
            <a:pPr>
              <a:buFont typeface="Wingdings" panose="05000000000000000000" pitchFamily="2" charset="2"/>
              <a:buChar char="Ø"/>
            </a:pPr>
            <a:r>
              <a:rPr lang="en-US" dirty="0" smtClean="0">
                <a:solidFill>
                  <a:schemeClr val="accent2"/>
                </a:solidFill>
              </a:rPr>
              <a:t> Displaying Bus Schedule Info </a:t>
            </a:r>
          </a:p>
          <a:p>
            <a:endParaRPr lang="en-US" dirty="0"/>
          </a:p>
        </p:txBody>
      </p:sp>
    </p:spTree>
    <p:extLst>
      <p:ext uri="{BB962C8B-B14F-4D97-AF65-F5344CB8AC3E}">
        <p14:creationId xmlns:p14="http://schemas.microsoft.com/office/powerpoint/2010/main" val="266537275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circle(in)">
                                      <p:cBhvr>
                                        <p:cTn id="12" dur="20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circle(in)">
                                      <p:cBhvr>
                                        <p:cTn id="17" dur="20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circle(in)">
                                      <p:cBhvr>
                                        <p:cTn id="22" dur="20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6" presetClass="entr" presetSubtype="16"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circle(in)">
                                      <p:cBhvr>
                                        <p:cTn id="27" dur="20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6" presetClass="entr" presetSubtype="16" fill="hold" nodeType="clickEffect">
                                  <p:stCondLst>
                                    <p:cond delay="0"/>
                                  </p:stCondLst>
                                  <p:childTnLst>
                                    <p:set>
                                      <p:cBhvr>
                                        <p:cTn id="31" dur="1" fill="hold">
                                          <p:stCondLst>
                                            <p:cond delay="0"/>
                                          </p:stCondLst>
                                        </p:cTn>
                                        <p:tgtEl>
                                          <p:spTgt spid="3">
                                            <p:txEl>
                                              <p:pRg st="3" end="3"/>
                                            </p:txEl>
                                          </p:spTgt>
                                        </p:tgtEl>
                                        <p:attrNameLst>
                                          <p:attrName>style.visibility</p:attrName>
                                        </p:attrNameLst>
                                      </p:cBhvr>
                                      <p:to>
                                        <p:strVal val="visible"/>
                                      </p:to>
                                    </p:set>
                                    <p:animEffect transition="in" filter="circle(in)">
                                      <p:cBhvr>
                                        <p:cTn id="32" dur="2000"/>
                                        <p:tgtEl>
                                          <p:spTgt spid="3">
                                            <p:txEl>
                                              <p:pRg st="3" end="3"/>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6" presetClass="entr" presetSubtype="16"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circle(in)">
                                      <p:cBhvr>
                                        <p:cTn id="37" dur="20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6" presetClass="entr" presetSubtype="16" fill="hold"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circle(in)">
                                      <p:cBhvr>
                                        <p:cTn id="42" dur="2000"/>
                                        <p:tgtEl>
                                          <p:spTgt spid="3">
                                            <p:txEl>
                                              <p:pRg st="5" end="5"/>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6" presetClass="entr" presetSubtype="16" fill="hold" nodeType="clickEffect">
                                  <p:stCondLst>
                                    <p:cond delay="0"/>
                                  </p:stCondLst>
                                  <p:childTnLst>
                                    <p:set>
                                      <p:cBhvr>
                                        <p:cTn id="46" dur="1" fill="hold">
                                          <p:stCondLst>
                                            <p:cond delay="0"/>
                                          </p:stCondLst>
                                        </p:cTn>
                                        <p:tgtEl>
                                          <p:spTgt spid="3">
                                            <p:txEl>
                                              <p:pRg st="7" end="7"/>
                                            </p:txEl>
                                          </p:spTgt>
                                        </p:tgtEl>
                                        <p:attrNameLst>
                                          <p:attrName>style.visibility</p:attrName>
                                        </p:attrNameLst>
                                      </p:cBhvr>
                                      <p:to>
                                        <p:strVal val="visible"/>
                                      </p:to>
                                    </p:set>
                                    <p:animEffect transition="in" filter="circle(in)">
                                      <p:cBhvr>
                                        <p:cTn id="47" dur="20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0700" y="557109"/>
            <a:ext cx="8610600" cy="1293028"/>
          </a:xfrm>
        </p:spPr>
        <p:txBody>
          <a:bodyPr/>
          <a:lstStyle/>
          <a:p>
            <a:pPr algn="ctr"/>
            <a:r>
              <a:rPr lang="en-US" u="sng" dirty="0" smtClean="0">
                <a:latin typeface="Adlinnaka Bold" panose="00000300000000000000" pitchFamily="2" charset="0"/>
              </a:rPr>
              <a:t>WHY NEED OF THIS!</a:t>
            </a:r>
            <a:endParaRPr lang="en-US" u="sng" dirty="0">
              <a:latin typeface="Adlinnaka Bold" panose="00000300000000000000" pitchFamily="2" charset="0"/>
            </a:endParaRPr>
          </a:p>
        </p:txBody>
      </p:sp>
      <p:sp>
        <p:nvSpPr>
          <p:cNvPr id="3" name="Content Placeholder 2"/>
          <p:cNvSpPr>
            <a:spLocks noGrp="1"/>
          </p:cNvSpPr>
          <p:nvPr>
            <p:ph idx="1"/>
          </p:nvPr>
        </p:nvSpPr>
        <p:spPr/>
        <p:txBody>
          <a:bodyPr>
            <a:normAutofit lnSpcReduction="10000"/>
          </a:bodyPr>
          <a:lstStyle/>
          <a:p>
            <a:r>
              <a:rPr lang="en-US" sz="2800" dirty="0"/>
              <a:t>Today all the work at the time of taking transport services of the students is done manually by </a:t>
            </a:r>
            <a:r>
              <a:rPr lang="en-US" sz="2800" dirty="0">
                <a:solidFill>
                  <a:schemeClr val="accent6"/>
                </a:solidFill>
              </a:rPr>
              <a:t>ink and paper</a:t>
            </a:r>
            <a:r>
              <a:rPr lang="en-US" sz="2800" dirty="0"/>
              <a:t>, which is very slow and consuming much efforts and time.</a:t>
            </a:r>
          </a:p>
          <a:p>
            <a:r>
              <a:rPr lang="en-US" sz="2800" dirty="0"/>
              <a:t>Since the numbers of students is growing, and management has to handle records of all the students, it is facing a little bit problems in maintaining the records of students and other details.</a:t>
            </a:r>
          </a:p>
          <a:p>
            <a:r>
              <a:rPr lang="en-US" sz="2800" dirty="0"/>
              <a:t>It is required to Design of a </a:t>
            </a:r>
            <a:r>
              <a:rPr lang="en-US" sz="2800" dirty="0">
                <a:solidFill>
                  <a:schemeClr val="accent6"/>
                </a:solidFill>
              </a:rPr>
              <a:t>Computerized </a:t>
            </a:r>
            <a:r>
              <a:rPr lang="en-US" sz="2800" dirty="0" smtClean="0">
                <a:solidFill>
                  <a:schemeClr val="accent6"/>
                </a:solidFill>
              </a:rPr>
              <a:t>Transport </a:t>
            </a:r>
            <a:r>
              <a:rPr lang="en-US" sz="2800" dirty="0">
                <a:solidFill>
                  <a:schemeClr val="accent6"/>
                </a:solidFill>
              </a:rPr>
              <a:t>Management System</a:t>
            </a:r>
            <a:r>
              <a:rPr lang="en-US" sz="2800" dirty="0"/>
              <a:t>, to speed up and make it easy to use system.</a:t>
            </a:r>
          </a:p>
          <a:p>
            <a:endParaRPr lang="en-US" dirty="0"/>
          </a:p>
          <a:p>
            <a:pPr marL="0" indent="0">
              <a:buNone/>
            </a:pPr>
            <a:endParaRPr lang="en-US" dirty="0"/>
          </a:p>
        </p:txBody>
      </p:sp>
    </p:spTree>
    <p:extLst>
      <p:ext uri="{BB962C8B-B14F-4D97-AF65-F5344CB8AC3E}">
        <p14:creationId xmlns:p14="http://schemas.microsoft.com/office/powerpoint/2010/main" val="28328127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0700" y="557109"/>
            <a:ext cx="8610600" cy="1293028"/>
          </a:xfrm>
        </p:spPr>
        <p:txBody>
          <a:bodyPr/>
          <a:lstStyle/>
          <a:p>
            <a:pPr algn="ctr"/>
            <a:r>
              <a:rPr lang="en-US" u="sng" dirty="0" smtClean="0">
                <a:latin typeface="Adlinnaka Bold" panose="00000300000000000000" pitchFamily="2" charset="0"/>
              </a:rPr>
              <a:t>What we’ll get!</a:t>
            </a:r>
            <a:endParaRPr lang="en-US" u="sng" dirty="0">
              <a:latin typeface="Adlinnaka Bold" panose="00000300000000000000" pitchFamily="2" charset="0"/>
            </a:endParaRPr>
          </a:p>
        </p:txBody>
      </p:sp>
      <p:sp>
        <p:nvSpPr>
          <p:cNvPr id="3" name="Content Placeholder 2"/>
          <p:cNvSpPr>
            <a:spLocks noGrp="1"/>
          </p:cNvSpPr>
          <p:nvPr>
            <p:ph idx="1"/>
          </p:nvPr>
        </p:nvSpPr>
        <p:spPr/>
        <p:txBody>
          <a:bodyPr>
            <a:normAutofit fontScale="92500" lnSpcReduction="10000"/>
          </a:bodyPr>
          <a:lstStyle/>
          <a:p>
            <a:pPr marL="0" indent="0">
              <a:buNone/>
            </a:pPr>
            <a:r>
              <a:rPr lang="en-US" sz="2800" dirty="0"/>
              <a:t>In our proposed system we have the provision for adding the details of the students. Another advantage of the system is that it is very easy to edit the details of the student and delete a student when it found unnecessary. </a:t>
            </a:r>
            <a:r>
              <a:rPr lang="en-US" sz="2800" dirty="0" smtClean="0"/>
              <a:t>Online </a:t>
            </a:r>
            <a:r>
              <a:rPr lang="en-US" sz="2800" dirty="0"/>
              <a:t>updating and changes is possible.</a:t>
            </a:r>
          </a:p>
          <a:p>
            <a:pPr marL="0" indent="0">
              <a:buNone/>
            </a:pPr>
            <a:r>
              <a:rPr lang="en-US" sz="2800" dirty="0">
                <a:solidFill>
                  <a:schemeClr val="accent6"/>
                </a:solidFill>
              </a:rPr>
              <a:t>By developing the system, we can attain the following facilities:</a:t>
            </a:r>
          </a:p>
          <a:p>
            <a:pPr>
              <a:buFont typeface="Wingdings" panose="05000000000000000000" pitchFamily="2" charset="2"/>
              <a:buChar char="Ø"/>
            </a:pPr>
            <a:r>
              <a:rPr lang="en-US" sz="2800" dirty="0" smtClean="0">
                <a:solidFill>
                  <a:schemeClr val="accent2"/>
                </a:solidFill>
              </a:rPr>
              <a:t>Easy </a:t>
            </a:r>
            <a:r>
              <a:rPr lang="en-US" sz="2800" dirty="0">
                <a:solidFill>
                  <a:schemeClr val="accent2"/>
                </a:solidFill>
              </a:rPr>
              <a:t>to handle and feasible.</a:t>
            </a:r>
          </a:p>
          <a:p>
            <a:pPr>
              <a:buFont typeface="Wingdings" panose="05000000000000000000" pitchFamily="2" charset="2"/>
              <a:buChar char="Ø"/>
            </a:pPr>
            <a:r>
              <a:rPr lang="en-US" sz="2800" dirty="0" smtClean="0">
                <a:solidFill>
                  <a:schemeClr val="accent2"/>
                </a:solidFill>
              </a:rPr>
              <a:t>Easy </a:t>
            </a:r>
            <a:r>
              <a:rPr lang="en-US" sz="2800" dirty="0">
                <a:solidFill>
                  <a:schemeClr val="accent2"/>
                </a:solidFill>
              </a:rPr>
              <a:t>to operate.</a:t>
            </a:r>
          </a:p>
          <a:p>
            <a:pPr>
              <a:buFont typeface="Wingdings" panose="05000000000000000000" pitchFamily="2" charset="2"/>
              <a:buChar char="Ø"/>
            </a:pPr>
            <a:r>
              <a:rPr lang="en-US" sz="2800" dirty="0" smtClean="0">
                <a:solidFill>
                  <a:schemeClr val="accent2"/>
                </a:solidFill>
              </a:rPr>
              <a:t>Cost </a:t>
            </a:r>
            <a:r>
              <a:rPr lang="en-US" sz="2800" dirty="0">
                <a:solidFill>
                  <a:schemeClr val="accent2"/>
                </a:solidFill>
              </a:rPr>
              <a:t>reduction.</a:t>
            </a:r>
          </a:p>
          <a:p>
            <a:pPr>
              <a:buFont typeface="Wingdings" panose="05000000000000000000" pitchFamily="2" charset="2"/>
              <a:buChar char="Ø"/>
            </a:pPr>
            <a:r>
              <a:rPr lang="en-US" sz="2800" dirty="0" smtClean="0">
                <a:solidFill>
                  <a:schemeClr val="accent2"/>
                </a:solidFill>
              </a:rPr>
              <a:t>Fast </a:t>
            </a:r>
            <a:r>
              <a:rPr lang="en-US" sz="2800" dirty="0">
                <a:solidFill>
                  <a:schemeClr val="accent2"/>
                </a:solidFill>
              </a:rPr>
              <a:t>and convenient.</a:t>
            </a:r>
          </a:p>
          <a:p>
            <a:endParaRPr lang="en-US" sz="2800" dirty="0"/>
          </a:p>
          <a:p>
            <a:endParaRPr lang="en-US" dirty="0"/>
          </a:p>
          <a:p>
            <a:pPr marL="0" indent="0">
              <a:buNone/>
            </a:pPr>
            <a:endParaRPr lang="en-US" dirty="0"/>
          </a:p>
        </p:txBody>
      </p:sp>
    </p:spTree>
    <p:extLst>
      <p:ext uri="{BB962C8B-B14F-4D97-AF65-F5344CB8AC3E}">
        <p14:creationId xmlns:p14="http://schemas.microsoft.com/office/powerpoint/2010/main" val="10030983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79092" y="288885"/>
            <a:ext cx="8610600" cy="1293028"/>
          </a:xfrm>
        </p:spPr>
        <p:txBody>
          <a:bodyPr/>
          <a:lstStyle/>
          <a:p>
            <a:pPr algn="ctr"/>
            <a:r>
              <a:rPr lang="en-US" u="sng" dirty="0" smtClean="0">
                <a:latin typeface="Adlinnaka Bold" panose="00000300000000000000" pitchFamily="2" charset="0"/>
              </a:rPr>
              <a:t>What’s the Objective?</a:t>
            </a:r>
            <a:endParaRPr lang="en-US" u="sng" dirty="0">
              <a:latin typeface="Adlinnaka Bold" panose="00000300000000000000" pitchFamily="2" charset="0"/>
            </a:endParaRPr>
          </a:p>
        </p:txBody>
      </p:sp>
      <p:sp>
        <p:nvSpPr>
          <p:cNvPr id="3" name="Content Placeholder 2"/>
          <p:cNvSpPr>
            <a:spLocks noGrp="1"/>
          </p:cNvSpPr>
          <p:nvPr>
            <p:ph idx="1"/>
          </p:nvPr>
        </p:nvSpPr>
        <p:spPr>
          <a:xfrm>
            <a:off x="652272" y="1840992"/>
            <a:ext cx="11064240" cy="4377693"/>
          </a:xfrm>
        </p:spPr>
        <p:txBody>
          <a:bodyPr>
            <a:normAutofit lnSpcReduction="10000"/>
          </a:bodyPr>
          <a:lstStyle/>
          <a:p>
            <a:r>
              <a:rPr lang="en-US" sz="2400" dirty="0"/>
              <a:t>The main objective of this system is to reduce the consumption of time during maintaining the records of </a:t>
            </a:r>
            <a:r>
              <a:rPr lang="en-US" sz="2400" dirty="0" smtClean="0"/>
              <a:t>NUML </a:t>
            </a:r>
            <a:r>
              <a:rPr lang="en-US" sz="2400" dirty="0"/>
              <a:t>Transport management. Separate divisions are provide to maintain the records of Student, </a:t>
            </a:r>
            <a:r>
              <a:rPr lang="en-US" sz="2400" dirty="0" smtClean="0"/>
              <a:t>faculty etc</a:t>
            </a:r>
            <a:r>
              <a:rPr lang="en-US" sz="2400" dirty="0"/>
              <a:t>.</a:t>
            </a:r>
          </a:p>
          <a:p>
            <a:r>
              <a:rPr lang="en-US" sz="2400" dirty="0"/>
              <a:t>In other words the objective of the present </a:t>
            </a:r>
            <a:r>
              <a:rPr lang="en-US" sz="2400" dirty="0" smtClean="0"/>
              <a:t>NUML </a:t>
            </a:r>
            <a:r>
              <a:rPr lang="en-US" sz="2400" dirty="0"/>
              <a:t>Transport management software are</a:t>
            </a:r>
            <a:r>
              <a:rPr lang="en-US" sz="2400" dirty="0" smtClean="0"/>
              <a:t>: </a:t>
            </a:r>
            <a:endParaRPr lang="en-US" sz="2400" dirty="0"/>
          </a:p>
          <a:p>
            <a:pPr lvl="1">
              <a:buFont typeface="Wingdings" panose="05000000000000000000" pitchFamily="2" charset="2"/>
              <a:buChar char="Ø"/>
            </a:pPr>
            <a:r>
              <a:rPr lang="en-US" sz="2200" dirty="0" smtClean="0">
                <a:solidFill>
                  <a:schemeClr val="accent6"/>
                </a:solidFill>
              </a:rPr>
              <a:t>     </a:t>
            </a:r>
            <a:r>
              <a:rPr lang="en-US" sz="2200" dirty="0">
                <a:solidFill>
                  <a:schemeClr val="accent6"/>
                </a:solidFill>
              </a:rPr>
              <a:t>Simple database is maintained.</a:t>
            </a:r>
          </a:p>
          <a:p>
            <a:pPr lvl="1">
              <a:buFont typeface="Wingdings" panose="05000000000000000000" pitchFamily="2" charset="2"/>
              <a:buChar char="Ø"/>
            </a:pPr>
            <a:r>
              <a:rPr lang="en-US" sz="2200" dirty="0" smtClean="0">
                <a:solidFill>
                  <a:schemeClr val="accent6"/>
                </a:solidFill>
              </a:rPr>
              <a:t>     Easy </a:t>
            </a:r>
            <a:r>
              <a:rPr lang="en-US" sz="2200" dirty="0">
                <a:solidFill>
                  <a:schemeClr val="accent6"/>
                </a:solidFill>
              </a:rPr>
              <a:t>operation for the operator of the System.</a:t>
            </a:r>
          </a:p>
          <a:p>
            <a:pPr lvl="1">
              <a:buFont typeface="Wingdings" panose="05000000000000000000" pitchFamily="2" charset="2"/>
              <a:buChar char="Ø"/>
            </a:pPr>
            <a:r>
              <a:rPr lang="en-US" sz="2200" dirty="0" smtClean="0">
                <a:solidFill>
                  <a:schemeClr val="accent6"/>
                </a:solidFill>
              </a:rPr>
              <a:t>     </a:t>
            </a:r>
            <a:r>
              <a:rPr lang="en-US" sz="2200" dirty="0">
                <a:solidFill>
                  <a:schemeClr val="accent6"/>
                </a:solidFill>
              </a:rPr>
              <a:t>Faster execution &amp; maintaining the </a:t>
            </a:r>
            <a:r>
              <a:rPr lang="en-US" sz="2200" dirty="0" smtClean="0">
                <a:solidFill>
                  <a:schemeClr val="accent6"/>
                </a:solidFill>
              </a:rPr>
              <a:t>records.</a:t>
            </a:r>
          </a:p>
          <a:p>
            <a:pPr lvl="1">
              <a:buFont typeface="Wingdings" panose="05000000000000000000" pitchFamily="2" charset="2"/>
              <a:buChar char="Ø"/>
            </a:pPr>
            <a:r>
              <a:rPr lang="en-US" dirty="0" smtClean="0">
                <a:solidFill>
                  <a:schemeClr val="accent6"/>
                </a:solidFill>
              </a:rPr>
              <a:t>     User </a:t>
            </a:r>
            <a:r>
              <a:rPr lang="en-US" dirty="0">
                <a:solidFill>
                  <a:schemeClr val="accent6"/>
                </a:solidFill>
              </a:rPr>
              <a:t>interface are user friendly and attractive, it takes very less time for </a:t>
            </a:r>
            <a:r>
              <a:rPr lang="en-US" dirty="0" smtClean="0">
                <a:solidFill>
                  <a:schemeClr val="accent6"/>
                </a:solidFill>
              </a:rPr>
              <a:t>the            </a:t>
            </a:r>
          </a:p>
          <a:p>
            <a:pPr marL="457200" lvl="1" indent="0">
              <a:buNone/>
            </a:pPr>
            <a:r>
              <a:rPr lang="en-US" dirty="0" smtClean="0">
                <a:solidFill>
                  <a:schemeClr val="accent6"/>
                </a:solidFill>
              </a:rPr>
              <a:t>        operator </a:t>
            </a:r>
            <a:r>
              <a:rPr lang="en-US" dirty="0">
                <a:solidFill>
                  <a:schemeClr val="accent6"/>
                </a:solidFill>
              </a:rPr>
              <a:t>to get use-to with the system.</a:t>
            </a:r>
          </a:p>
          <a:p>
            <a:r>
              <a:rPr lang="en-US" sz="2400" dirty="0"/>
              <a:t>Our software will overcome all these "Safe, efficient, reliable, and sustainable movement of persons and goods over time and space".</a:t>
            </a:r>
          </a:p>
          <a:p>
            <a:endParaRPr lang="en-US" sz="800" dirty="0"/>
          </a:p>
          <a:p>
            <a:pPr marL="0" indent="0">
              <a:buNone/>
            </a:pPr>
            <a:endParaRPr lang="en-US" dirty="0"/>
          </a:p>
        </p:txBody>
      </p:sp>
    </p:spTree>
    <p:extLst>
      <p:ext uri="{BB962C8B-B14F-4D97-AF65-F5344CB8AC3E}">
        <p14:creationId xmlns:p14="http://schemas.microsoft.com/office/powerpoint/2010/main" val="10789053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02436" y="621792"/>
            <a:ext cx="9787128" cy="1301497"/>
          </a:xfrm>
        </p:spPr>
        <p:txBody>
          <a:bodyPr/>
          <a:lstStyle/>
          <a:p>
            <a:pPr algn="ctr"/>
            <a:r>
              <a:rPr lang="en-US" u="sng" dirty="0" smtClean="0">
                <a:latin typeface="Adlinnaka Bold" panose="00000300000000000000" pitchFamily="2" charset="0"/>
              </a:rPr>
              <a:t>What are the main scenarios</a:t>
            </a:r>
            <a:r>
              <a:rPr lang="en-US" u="sng" dirty="0" smtClean="0"/>
              <a:t>!</a:t>
            </a:r>
            <a:endParaRPr lang="en-US" u="sng" dirty="0"/>
          </a:p>
        </p:txBody>
      </p:sp>
      <p:sp>
        <p:nvSpPr>
          <p:cNvPr id="3" name="Content Placeholder 2"/>
          <p:cNvSpPr>
            <a:spLocks noGrp="1"/>
          </p:cNvSpPr>
          <p:nvPr>
            <p:ph idx="1"/>
          </p:nvPr>
        </p:nvSpPr>
        <p:spPr/>
        <p:txBody>
          <a:bodyPr/>
          <a:lstStyle/>
          <a:p>
            <a:pPr marL="0" indent="0">
              <a:buNone/>
            </a:pPr>
            <a:r>
              <a:rPr lang="en-US" dirty="0" smtClean="0"/>
              <a:t>The main scenarios Involved in This Application are:</a:t>
            </a:r>
            <a:br>
              <a:rPr lang="en-US" dirty="0" smtClean="0"/>
            </a:br>
            <a:endParaRPr lang="en-US" dirty="0" smtClean="0"/>
          </a:p>
          <a:p>
            <a:r>
              <a:rPr lang="en-US" sz="2800" dirty="0" smtClean="0">
                <a:solidFill>
                  <a:schemeClr val="accent6"/>
                </a:solidFill>
              </a:rPr>
              <a:t>Sign Up/Sign In to Admin Panel.</a:t>
            </a:r>
          </a:p>
          <a:p>
            <a:r>
              <a:rPr lang="en-US" sz="2800" dirty="0" smtClean="0">
                <a:solidFill>
                  <a:schemeClr val="accent6"/>
                </a:solidFill>
              </a:rPr>
              <a:t>Filling the Required Forms.</a:t>
            </a:r>
          </a:p>
          <a:p>
            <a:r>
              <a:rPr lang="en-US" sz="2800" dirty="0">
                <a:solidFill>
                  <a:schemeClr val="accent6"/>
                </a:solidFill>
              </a:rPr>
              <a:t> </a:t>
            </a:r>
            <a:r>
              <a:rPr lang="en-US" sz="2800" dirty="0" smtClean="0">
                <a:solidFill>
                  <a:schemeClr val="accent6"/>
                </a:solidFill>
              </a:rPr>
              <a:t>Verifying The User Data and Clarifying Transportation Fee.</a:t>
            </a:r>
          </a:p>
          <a:p>
            <a:r>
              <a:rPr lang="en-US" sz="2800" dirty="0" smtClean="0">
                <a:solidFill>
                  <a:schemeClr val="accent6"/>
                </a:solidFill>
              </a:rPr>
              <a:t>Generating Important Reports &amp; Announcements.</a:t>
            </a:r>
            <a:br>
              <a:rPr lang="en-US" sz="2800" dirty="0" smtClean="0">
                <a:solidFill>
                  <a:schemeClr val="accent6"/>
                </a:solidFill>
              </a:rPr>
            </a:br>
            <a:endParaRPr lang="en-US" sz="2800" dirty="0">
              <a:solidFill>
                <a:schemeClr val="accent6"/>
              </a:solidFill>
            </a:endParaRPr>
          </a:p>
        </p:txBody>
      </p:sp>
    </p:spTree>
    <p:extLst>
      <p:ext uri="{BB962C8B-B14F-4D97-AF65-F5344CB8AC3E}">
        <p14:creationId xmlns:p14="http://schemas.microsoft.com/office/powerpoint/2010/main" val="34863793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0700" y="739989"/>
            <a:ext cx="8610600" cy="1293028"/>
          </a:xfrm>
        </p:spPr>
        <p:txBody>
          <a:bodyPr/>
          <a:lstStyle/>
          <a:p>
            <a:pPr algn="ctr"/>
            <a:r>
              <a:rPr lang="en-US" u="sng" dirty="0" smtClean="0">
                <a:latin typeface="Adlinnaka Bold" panose="00000300000000000000" pitchFamily="2" charset="0"/>
              </a:rPr>
              <a:t>USAGE OF SCENARIOS!</a:t>
            </a:r>
            <a:endParaRPr lang="en-US" u="sng" dirty="0">
              <a:latin typeface="Adlinnaka Bold" panose="00000300000000000000" pitchFamily="2" charset="0"/>
            </a:endParaRPr>
          </a:p>
        </p:txBody>
      </p:sp>
      <p:sp>
        <p:nvSpPr>
          <p:cNvPr id="3" name="Content Placeholder 2"/>
          <p:cNvSpPr>
            <a:spLocks noGrp="1"/>
          </p:cNvSpPr>
          <p:nvPr>
            <p:ph idx="1"/>
          </p:nvPr>
        </p:nvSpPr>
        <p:spPr/>
        <p:txBody>
          <a:bodyPr>
            <a:noAutofit/>
          </a:bodyPr>
          <a:lstStyle/>
          <a:p>
            <a:pPr marL="0" indent="0">
              <a:buNone/>
            </a:pPr>
            <a:r>
              <a:rPr lang="en-US" sz="2800" u="sng" dirty="0" smtClean="0">
                <a:solidFill>
                  <a:schemeClr val="accent2"/>
                </a:solidFill>
              </a:rPr>
              <a:t>Login:</a:t>
            </a:r>
            <a:endParaRPr lang="en-US" sz="2800" u="sng" dirty="0">
              <a:solidFill>
                <a:schemeClr val="accent2"/>
              </a:solidFill>
            </a:endParaRPr>
          </a:p>
          <a:p>
            <a:pPr marL="0" indent="0">
              <a:buNone/>
            </a:pPr>
            <a:r>
              <a:rPr lang="en-US" sz="2800" dirty="0" smtClean="0"/>
              <a:t>         Login scenario is </a:t>
            </a:r>
            <a:r>
              <a:rPr lang="en-US" sz="2800" dirty="0"/>
              <a:t>used to check whether the user is an authorized person to use the system or not. For this the user should give the correct user name and password.</a:t>
            </a:r>
          </a:p>
          <a:p>
            <a:pPr marL="0" indent="0">
              <a:buNone/>
            </a:pPr>
            <a:r>
              <a:rPr lang="en-US" sz="2800" dirty="0"/>
              <a:t>The different types of users </a:t>
            </a:r>
            <a:r>
              <a:rPr lang="en-US" sz="2800" dirty="0" smtClean="0"/>
              <a:t>are:</a:t>
            </a:r>
            <a:endParaRPr lang="en-US" sz="2800" dirty="0"/>
          </a:p>
          <a:p>
            <a:pPr lvl="1">
              <a:buFont typeface="Wingdings" panose="05000000000000000000" pitchFamily="2" charset="2"/>
              <a:buChar char="Ø"/>
            </a:pPr>
            <a:r>
              <a:rPr lang="en-US" sz="2800" dirty="0" smtClean="0">
                <a:solidFill>
                  <a:schemeClr val="accent6"/>
                </a:solidFill>
              </a:rPr>
              <a:t>Admin</a:t>
            </a:r>
            <a:endParaRPr lang="en-US" sz="2800" dirty="0">
              <a:solidFill>
                <a:schemeClr val="accent6"/>
              </a:solidFill>
            </a:endParaRPr>
          </a:p>
          <a:p>
            <a:pPr lvl="1">
              <a:buFont typeface="Wingdings" panose="05000000000000000000" pitchFamily="2" charset="2"/>
              <a:buChar char="Ø"/>
            </a:pPr>
            <a:r>
              <a:rPr lang="en-US" sz="2800" dirty="0">
                <a:solidFill>
                  <a:schemeClr val="accent6"/>
                </a:solidFill>
              </a:rPr>
              <a:t>Student</a:t>
            </a:r>
          </a:p>
          <a:p>
            <a:pPr lvl="1">
              <a:buFont typeface="Wingdings" panose="05000000000000000000" pitchFamily="2" charset="2"/>
              <a:buChar char="Ø"/>
            </a:pPr>
            <a:r>
              <a:rPr lang="en-US" sz="2800" dirty="0">
                <a:solidFill>
                  <a:schemeClr val="accent6"/>
                </a:solidFill>
              </a:rPr>
              <a:t>Employee/Faculty</a:t>
            </a:r>
          </a:p>
          <a:p>
            <a:pPr marL="0" indent="0">
              <a:buNone/>
            </a:pPr>
            <a:endParaRPr lang="en-US" sz="2800" dirty="0"/>
          </a:p>
          <a:p>
            <a:pPr marL="0" indent="0">
              <a:buNone/>
            </a:pPr>
            <a:endParaRPr lang="en-US" sz="2800" dirty="0"/>
          </a:p>
        </p:txBody>
      </p:sp>
    </p:spTree>
    <p:extLst>
      <p:ext uri="{BB962C8B-B14F-4D97-AF65-F5344CB8AC3E}">
        <p14:creationId xmlns:p14="http://schemas.microsoft.com/office/powerpoint/2010/main" val="39965219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0700" y="776565"/>
            <a:ext cx="8610600" cy="1293028"/>
          </a:xfrm>
        </p:spPr>
        <p:txBody>
          <a:bodyPr/>
          <a:lstStyle/>
          <a:p>
            <a:pPr algn="ctr"/>
            <a:r>
              <a:rPr lang="en-US" u="sng" dirty="0" smtClean="0">
                <a:latin typeface="Adlinnaka Bold" panose="00000300000000000000" pitchFamily="2" charset="0"/>
              </a:rPr>
              <a:t>USAGE OF SCENARIOS!</a:t>
            </a:r>
            <a:endParaRPr lang="en-US" u="sng" dirty="0">
              <a:latin typeface="Adlinnaka Bold" panose="00000300000000000000" pitchFamily="2" charset="0"/>
            </a:endParaRPr>
          </a:p>
        </p:txBody>
      </p:sp>
      <p:sp>
        <p:nvSpPr>
          <p:cNvPr id="3" name="Content Placeholder 2"/>
          <p:cNvSpPr>
            <a:spLocks noGrp="1"/>
          </p:cNvSpPr>
          <p:nvPr>
            <p:ph idx="1"/>
          </p:nvPr>
        </p:nvSpPr>
        <p:spPr/>
        <p:txBody>
          <a:bodyPr>
            <a:noAutofit/>
          </a:bodyPr>
          <a:lstStyle/>
          <a:p>
            <a:pPr marL="0" indent="0">
              <a:buNone/>
            </a:pPr>
            <a:r>
              <a:rPr lang="en-US" sz="2800" u="sng" dirty="0" smtClean="0">
                <a:solidFill>
                  <a:schemeClr val="accent2"/>
                </a:solidFill>
              </a:rPr>
              <a:t>Forms:</a:t>
            </a:r>
            <a:endParaRPr lang="en-US" sz="2800" u="sng" dirty="0">
              <a:solidFill>
                <a:schemeClr val="accent2"/>
              </a:solidFill>
            </a:endParaRPr>
          </a:p>
          <a:p>
            <a:pPr marL="0" indent="0">
              <a:buNone/>
            </a:pPr>
            <a:r>
              <a:rPr lang="en-US" sz="2800" dirty="0" smtClean="0"/>
              <a:t>          This scenario </a:t>
            </a:r>
            <a:r>
              <a:rPr lang="en-US" sz="2800" dirty="0"/>
              <a:t>consists of the following sub </a:t>
            </a:r>
            <a:r>
              <a:rPr lang="en-US" sz="2800" dirty="0" smtClean="0"/>
              <a:t>scenarios</a:t>
            </a:r>
          </a:p>
          <a:p>
            <a:pPr>
              <a:buFont typeface="Wingdings" panose="05000000000000000000" pitchFamily="2" charset="2"/>
              <a:buChar char="Ø"/>
            </a:pPr>
            <a:r>
              <a:rPr lang="en-US" sz="3200" dirty="0" smtClean="0">
                <a:solidFill>
                  <a:schemeClr val="accent6"/>
                </a:solidFill>
              </a:rPr>
              <a:t>Student/Faculty </a:t>
            </a:r>
            <a:r>
              <a:rPr lang="en-US" sz="3200" dirty="0">
                <a:solidFill>
                  <a:schemeClr val="accent6"/>
                </a:solidFill>
              </a:rPr>
              <a:t>Registration Form </a:t>
            </a:r>
            <a:endParaRPr lang="en-US" sz="3200" dirty="0" smtClean="0">
              <a:solidFill>
                <a:schemeClr val="accent6"/>
              </a:solidFill>
            </a:endParaRPr>
          </a:p>
          <a:p>
            <a:pPr>
              <a:buFont typeface="Wingdings" panose="05000000000000000000" pitchFamily="2" charset="2"/>
              <a:buChar char="Ø"/>
            </a:pPr>
            <a:r>
              <a:rPr lang="en-US" sz="3200" dirty="0" smtClean="0">
                <a:solidFill>
                  <a:schemeClr val="accent6"/>
                </a:solidFill>
              </a:rPr>
              <a:t>Student/Faculty </a:t>
            </a:r>
            <a:r>
              <a:rPr lang="en-US" sz="3200" dirty="0">
                <a:solidFill>
                  <a:schemeClr val="accent6"/>
                </a:solidFill>
              </a:rPr>
              <a:t>ID Form </a:t>
            </a:r>
            <a:endParaRPr lang="en-US" sz="3200" dirty="0" smtClean="0">
              <a:solidFill>
                <a:schemeClr val="accent6"/>
              </a:solidFill>
            </a:endParaRPr>
          </a:p>
          <a:p>
            <a:pPr>
              <a:buFont typeface="Wingdings" panose="05000000000000000000" pitchFamily="2" charset="2"/>
              <a:buChar char="Ø"/>
            </a:pPr>
            <a:r>
              <a:rPr lang="en-US" sz="3200" dirty="0" smtClean="0">
                <a:solidFill>
                  <a:schemeClr val="accent6"/>
                </a:solidFill>
              </a:rPr>
              <a:t>Student/Faculty </a:t>
            </a:r>
            <a:r>
              <a:rPr lang="en-US" sz="3200" dirty="0">
                <a:solidFill>
                  <a:schemeClr val="accent6"/>
                </a:solidFill>
              </a:rPr>
              <a:t>Detail Form </a:t>
            </a:r>
            <a:endParaRPr lang="en-US" sz="3200" dirty="0" smtClean="0">
              <a:solidFill>
                <a:schemeClr val="accent6"/>
              </a:solidFill>
            </a:endParaRPr>
          </a:p>
          <a:p>
            <a:pPr>
              <a:buFont typeface="Wingdings" panose="05000000000000000000" pitchFamily="2" charset="2"/>
              <a:buChar char="Ø"/>
            </a:pPr>
            <a:r>
              <a:rPr lang="en-US" sz="3200" dirty="0" smtClean="0">
                <a:solidFill>
                  <a:schemeClr val="accent6"/>
                </a:solidFill>
              </a:rPr>
              <a:t>Account </a:t>
            </a:r>
            <a:r>
              <a:rPr lang="en-US" sz="3200" dirty="0">
                <a:solidFill>
                  <a:schemeClr val="accent6"/>
                </a:solidFill>
              </a:rPr>
              <a:t>Detail Form </a:t>
            </a:r>
            <a:endParaRPr lang="en-US" sz="3200" dirty="0" smtClean="0">
              <a:solidFill>
                <a:schemeClr val="accent6"/>
              </a:solidFill>
            </a:endParaRPr>
          </a:p>
          <a:p>
            <a:pPr>
              <a:buFont typeface="Wingdings" panose="05000000000000000000" pitchFamily="2" charset="2"/>
              <a:buChar char="Ø"/>
            </a:pPr>
            <a:r>
              <a:rPr lang="en-US" sz="3200" dirty="0" smtClean="0">
                <a:solidFill>
                  <a:schemeClr val="accent6"/>
                </a:solidFill>
              </a:rPr>
              <a:t>Pick and Drop Points  </a:t>
            </a:r>
            <a:r>
              <a:rPr lang="en-US" sz="3200" dirty="0">
                <a:solidFill>
                  <a:schemeClr val="accent6"/>
                </a:solidFill>
              </a:rPr>
              <a:t>Detail</a:t>
            </a:r>
          </a:p>
          <a:p>
            <a:endParaRPr lang="en-US" sz="3200" dirty="0">
              <a:solidFill>
                <a:schemeClr val="accent6"/>
              </a:solidFill>
            </a:endParaRPr>
          </a:p>
          <a:p>
            <a:pPr marL="0" indent="0">
              <a:buNone/>
            </a:pPr>
            <a:endParaRPr lang="en-US" sz="2800" dirty="0"/>
          </a:p>
          <a:p>
            <a:pPr marL="0" indent="0">
              <a:buNone/>
            </a:pPr>
            <a:endParaRPr lang="en-US" sz="2800" dirty="0"/>
          </a:p>
        </p:txBody>
      </p:sp>
    </p:spTree>
    <p:extLst>
      <p:ext uri="{BB962C8B-B14F-4D97-AF65-F5344CB8AC3E}">
        <p14:creationId xmlns:p14="http://schemas.microsoft.com/office/powerpoint/2010/main" val="3027423807"/>
      </p:ext>
    </p:extLst>
  </p:cSld>
  <p:clrMapOvr>
    <a:masterClrMapping/>
  </p:clrMapOvr>
</p:sld>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8F31A783-2159-4870-BC29-2BA7D038EA44}"/>
    </a:ext>
  </a:extLst>
</a:theme>
</file>

<file path=docProps/app.xml><?xml version="1.0" encoding="utf-8"?>
<Properties xmlns="http://schemas.openxmlformats.org/officeDocument/2006/extended-properties" xmlns:vt="http://schemas.openxmlformats.org/officeDocument/2006/docPropsVTypes">
  <Template>TM04033937[[fn=Vapor Trail]]</Template>
  <TotalTime>538</TotalTime>
  <Words>887</Words>
  <Application>Microsoft Office PowerPoint</Application>
  <PresentationFormat>Widescreen</PresentationFormat>
  <Paragraphs>105</Paragraphs>
  <Slides>24</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24</vt:i4>
      </vt:variant>
    </vt:vector>
  </HeadingPairs>
  <TitlesOfParts>
    <vt:vector size="31" baseType="lpstr">
      <vt:lpstr>Adlinnaka Bold</vt:lpstr>
      <vt:lpstr>Arial</vt:lpstr>
      <vt:lpstr>Arial Black</vt:lpstr>
      <vt:lpstr>Century Gothic</vt:lpstr>
      <vt:lpstr>Old English Text MT</vt:lpstr>
      <vt:lpstr>Wingdings</vt:lpstr>
      <vt:lpstr>Vapor Trail</vt:lpstr>
      <vt:lpstr>Software Engineering Instructor: Prof. waris ali</vt:lpstr>
      <vt:lpstr>NUML TRANSPORT MANAGEMENT SYSTEM</vt:lpstr>
      <vt:lpstr>Introduction</vt:lpstr>
      <vt:lpstr>WHY NEED OF THIS!</vt:lpstr>
      <vt:lpstr>What we’ll get!</vt:lpstr>
      <vt:lpstr>What’s the Objective?</vt:lpstr>
      <vt:lpstr>What are the main scenarios!</vt:lpstr>
      <vt:lpstr>USAGE OF SCENARIOS!</vt:lpstr>
      <vt:lpstr>USAGE OF SCENARIOS!</vt:lpstr>
      <vt:lpstr>USAGE OF SCENARIOS!</vt:lpstr>
      <vt:lpstr>Data flow diagram</vt:lpstr>
      <vt:lpstr>Data flow diagram</vt:lpstr>
      <vt:lpstr>DATA FLOW DIAGRAM</vt:lpstr>
      <vt:lpstr>Use case diagrams </vt:lpstr>
      <vt:lpstr>For Student</vt:lpstr>
      <vt:lpstr>For driver</vt:lpstr>
      <vt:lpstr>For Admin Manager</vt:lpstr>
      <vt:lpstr>Sequence dIAGRAM </vt:lpstr>
      <vt:lpstr>Login Scenarios</vt:lpstr>
      <vt:lpstr>Admin Management</vt:lpstr>
      <vt:lpstr>Student/driver Management</vt:lpstr>
      <vt:lpstr>Implementation</vt:lpstr>
      <vt:lpstr>Model We’ve Used</vt:lpstr>
      <vt:lpstr>In the absence of information, we jump to the worst conclusions.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Basic Electronics (Zener Diode &amp; Voltage</dc:title>
  <dc:creator>Zaini</dc:creator>
  <cp:lastModifiedBy>Moorche</cp:lastModifiedBy>
  <cp:revision>65</cp:revision>
  <dcterms:created xsi:type="dcterms:W3CDTF">2020-02-26T11:27:21Z</dcterms:created>
  <dcterms:modified xsi:type="dcterms:W3CDTF">2021-12-25T09:13:00Z</dcterms:modified>
</cp:coreProperties>
</file>